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44"/>
  </p:notesMasterIdLst>
  <p:sldIdLst>
    <p:sldId id="340" r:id="rId2"/>
    <p:sldId id="339" r:id="rId3"/>
    <p:sldId id="260" r:id="rId4"/>
    <p:sldId id="310" r:id="rId5"/>
    <p:sldId id="344" r:id="rId6"/>
    <p:sldId id="337" r:id="rId7"/>
    <p:sldId id="345" r:id="rId8"/>
    <p:sldId id="341" r:id="rId9"/>
    <p:sldId id="312" r:id="rId10"/>
    <p:sldId id="314" r:id="rId11"/>
    <p:sldId id="313" r:id="rId12"/>
    <p:sldId id="315" r:id="rId13"/>
    <p:sldId id="316" r:id="rId14"/>
    <p:sldId id="319" r:id="rId15"/>
    <p:sldId id="334" r:id="rId16"/>
    <p:sldId id="308" r:id="rId17"/>
    <p:sldId id="338" r:id="rId18"/>
    <p:sldId id="321" r:id="rId19"/>
    <p:sldId id="347" r:id="rId20"/>
    <p:sldId id="348" r:id="rId21"/>
    <p:sldId id="320" r:id="rId22"/>
    <p:sldId id="323" r:id="rId23"/>
    <p:sldId id="322" r:id="rId24"/>
    <p:sldId id="349" r:id="rId25"/>
    <p:sldId id="325" r:id="rId26"/>
    <p:sldId id="326" r:id="rId27"/>
    <p:sldId id="332" r:id="rId28"/>
    <p:sldId id="333" r:id="rId29"/>
    <p:sldId id="343" r:id="rId30"/>
    <p:sldId id="335" r:id="rId31"/>
    <p:sldId id="309" r:id="rId32"/>
    <p:sldId id="327" r:id="rId33"/>
    <p:sldId id="328" r:id="rId34"/>
    <p:sldId id="329" r:id="rId35"/>
    <p:sldId id="346" r:id="rId36"/>
    <p:sldId id="331" r:id="rId37"/>
    <p:sldId id="330" r:id="rId38"/>
    <p:sldId id="336" r:id="rId39"/>
    <p:sldId id="289" r:id="rId40"/>
    <p:sldId id="266" r:id="rId41"/>
    <p:sldId id="267" r:id="rId42"/>
    <p:sldId id="271" r:id="rId43"/>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8F6E4"/>
    <a:srgbClr val="EEEFD7"/>
    <a:srgbClr val="FF33CC"/>
    <a:srgbClr val="BBCDE3"/>
    <a:srgbClr val="B395D8"/>
    <a:srgbClr val="3E8CC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aximized">
    <p:restoredLeft sz="31139" autoAdjust="0"/>
    <p:restoredTop sz="61877" autoAdjust="0"/>
  </p:normalViewPr>
  <p:slideViewPr>
    <p:cSldViewPr snapToGrid="0">
      <p:cViewPr>
        <p:scale>
          <a:sx n="70" d="100"/>
          <a:sy n="70" d="100"/>
        </p:scale>
        <p:origin x="-1374" y="-72"/>
      </p:cViewPr>
      <p:guideLst>
        <p:guide orient="horz" pos="2160"/>
        <p:guide pos="2880"/>
      </p:guideLst>
    </p:cSldViewPr>
  </p:slideViewPr>
  <p:outlineViewPr>
    <p:cViewPr>
      <p:scale>
        <a:sx n="33" d="100"/>
        <a:sy n="33" d="100"/>
      </p:scale>
      <p:origin x="0" y="8232"/>
    </p:cViewPr>
  </p:outlineViewPr>
  <p:notesTextViewPr>
    <p:cViewPr>
      <p:scale>
        <a:sx n="100" d="100"/>
        <a:sy n="100" d="100"/>
      </p:scale>
      <p:origin x="0" y="0"/>
    </p:cViewPr>
  </p:notesTextViewPr>
  <p:sorterViewPr>
    <p:cViewPr>
      <p:scale>
        <a:sx n="100" d="100"/>
        <a:sy n="100" d="100"/>
      </p:scale>
      <p:origin x="0" y="5442"/>
    </p:cViewPr>
  </p:sorterViewPr>
  <p:notesViewPr>
    <p:cSldViewPr snapToGrid="0">
      <p:cViewPr>
        <p:scale>
          <a:sx n="70" d="100"/>
          <a:sy n="70" d="100"/>
        </p:scale>
        <p:origin x="-1470" y="5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pPr>
              <a:defRPr/>
            </a:pPr>
            <a:r>
              <a:rPr lang="en-US"/>
              <a:t>Module 4: Managing Security</a:t>
            </a:r>
          </a:p>
        </p:txBody>
      </p:sp>
      <p:sp>
        <p:nvSpPr>
          <p:cNvPr id="5123"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a:t>Course 2786B</a:t>
            </a:r>
          </a:p>
        </p:txBody>
      </p:sp>
      <p:sp>
        <p:nvSpPr>
          <p:cNvPr id="1946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795338"/>
            <a:ext cx="6286500" cy="823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F7CDD145-17A8-454E-9AC4-066C4616686D}" type="slidenum">
              <a:rPr lang="en-US"/>
              <a:pPr>
                <a:defRPr/>
              </a:pPr>
              <a:t>‹#›</a:t>
            </a:fld>
            <a:endParaRPr lang="en-US"/>
          </a:p>
        </p:txBody>
      </p:sp>
    </p:spTree>
    <p:extLst>
      <p:ext uri="{BB962C8B-B14F-4D97-AF65-F5344CB8AC3E}">
        <p14:creationId xmlns:p14="http://schemas.microsoft.com/office/powerpoint/2010/main" val="2568190350"/>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technet.microsoft.com/en-us/library/cc754223(WS.10).aspx"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90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indent="-171450">
              <a:buFont typeface="Arial" pitchFamily="34" charset="0"/>
              <a:buChar char="•"/>
            </a:pPr>
            <a:r>
              <a:rPr lang="en-US" dirty="0" smtClean="0"/>
              <a:t>Plan Enterprise PKI Deployment and Administration.</a:t>
            </a:r>
          </a:p>
          <a:p>
            <a:pPr marL="171450" indent="-171450">
              <a:buFont typeface="Arial" pitchFamily="34" charset="0"/>
              <a:buChar char="•"/>
            </a:pPr>
            <a:r>
              <a:rPr lang="en-US" dirty="0" smtClean="0"/>
              <a:t>Prepare a Certificate Template</a:t>
            </a:r>
            <a:r>
              <a:rPr lang="en-US" baseline="0" dirty="0" smtClean="0"/>
              <a:t> Management Strategy</a:t>
            </a:r>
            <a:endParaRPr lang="en-US" dirty="0" smtClean="0"/>
          </a:p>
          <a:p>
            <a:pPr marL="171450" indent="-171450">
              <a:buFont typeface="Arial" pitchFamily="34" charset="0"/>
              <a:buChar char="•"/>
            </a:pPr>
            <a:r>
              <a:rPr lang="en-US" dirty="0" smtClean="0"/>
              <a:t>Plan Certificate Enrollment and Revocation</a:t>
            </a:r>
            <a:endParaRPr lang="en-GB" dirty="0" smtClean="0"/>
          </a:p>
          <a:p>
            <a:pPr marL="0" lvl="0" indent="0">
              <a:buFont typeface="Arial" pitchFamily="34" charset="0"/>
              <a:buNone/>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6433A_06.pptx.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MOC portal that contains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6: Planning Active Directory Certificate Services</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10</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Offline Root Certificate</a:t>
            </a:r>
            <a:r>
              <a:rPr lang="en-US" baseline="0" dirty="0" smtClean="0"/>
              <a:t> Authorities substantially increase security.</a:t>
            </a:r>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You only bring them online to issue, renew, or revoke signing certificates.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While offline, cannot be infected with worms or malware.</a:t>
            </a:r>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Need to publish Offline Root CA certificate to AD so clients trust the CA</a:t>
            </a:r>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CRL needs to be in accessible location and not published on offline root.</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Virtualizing the Offline Root CA</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Put VHD files on removable volume encrypted with BitLocker to Go and store it in a safe until it needs to be mounted to issue another certificate.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Need to use offline virtual machine servicing tool to keep up-to-date with updates and service packs.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Why should you only install an offline root CA on a stand-alone computer?</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b="0" i="0" kern="1200" dirty="0" smtClean="0">
                <a:solidFill>
                  <a:schemeClr val="tx1"/>
                </a:solidFill>
                <a:effectLst/>
                <a:latin typeface="Arial" charset="0"/>
                <a:ea typeface="+mn-ea"/>
                <a:cs typeface="+mn-cs"/>
              </a:rPr>
              <a:t>Checklist: Creating a certification hierarchy with an offline root certification authority</a:t>
            </a:r>
            <a:r>
              <a:rPr lang="en-US" dirty="0"/>
              <a:t/>
            </a:r>
            <a:br>
              <a:rPr lang="en-US" dirty="0"/>
            </a:br>
            <a:r>
              <a:rPr lang="en-US" dirty="0" smtClean="0"/>
              <a:t>http</a:t>
            </a:r>
            <a:r>
              <a:rPr lang="en-US" dirty="0"/>
              <a:t>://go.microsoft.com/fwlink/?LinkID=224558</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11</a:t>
            </a:fld>
            <a:endParaRPr lang="en-US" dirty="0"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Demonstrations Steps:</a:t>
            </a:r>
          </a:p>
          <a:p>
            <a:pPr eaLnBrk="1" hangingPunct="1"/>
            <a:r>
              <a:rPr lang="en-US" dirty="0" smtClean="0"/>
              <a:t>In this demonstration you will install a stand-alone CA on a stand-alone Windows Server 2008 R2 server.</a:t>
            </a:r>
          </a:p>
          <a:p>
            <a:pPr eaLnBrk="1" hangingPunct="1"/>
            <a:r>
              <a:rPr lang="en-US" sz="1000" b="1" dirty="0" smtClean="0">
                <a:effectLst/>
                <a:latin typeface="Segoe"/>
                <a:ea typeface="Calibri"/>
                <a:cs typeface="Times New Roman"/>
              </a:rPr>
              <a:t>Note </a:t>
            </a:r>
            <a:r>
              <a:rPr lang="en-US" sz="1000" dirty="0" smtClean="0">
                <a:effectLst/>
                <a:latin typeface="Segoe"/>
                <a:ea typeface="Calibri"/>
                <a:cs typeface="Times New Roman"/>
              </a:rPr>
              <a:t>You require the 6433A-NYC-DC1 and 6433A-NYC-CA1 virtual machines to complete this demonstration. Log on to 6433A-NYC-DC1 and 6433A-NYC-SVR1 as </a:t>
            </a:r>
            <a:r>
              <a:rPr lang="en-US" sz="1000" dirty="0" err="1" smtClean="0">
                <a:effectLst/>
                <a:latin typeface="Segoe"/>
                <a:ea typeface="Calibri"/>
                <a:cs typeface="Times New Roman"/>
              </a:rPr>
              <a:t>Contoso</a:t>
            </a:r>
            <a:r>
              <a:rPr lang="en-US" sz="1000" dirty="0" smtClean="0">
                <a:effectLst/>
                <a:latin typeface="Segoe"/>
                <a:ea typeface="Calibri"/>
                <a:cs typeface="Times New Roman"/>
              </a:rPr>
              <a:t>\Administrator with the password of Pa$$w0rd . Log on to 6433A-NYC-CA1 as Administrator with the password of Pa$$w0rd</a:t>
            </a:r>
            <a:endParaRPr lang="en-US" dirty="0" smtClean="0">
              <a:latin typeface="Segoe"/>
              <a:ea typeface="Calibri"/>
              <a:cs typeface="Times New Roman"/>
            </a:endParaRPr>
          </a:p>
          <a:p>
            <a:pPr eaLnBrk="1" hangingPunct="1"/>
            <a:r>
              <a:rPr lang="en-US" sz="1000" dirty="0" smtClean="0">
                <a:effectLst/>
                <a:latin typeface="Segoe"/>
                <a:ea typeface="Calibri"/>
                <a:cs typeface="Times New Roman"/>
              </a:rPr>
              <a:t>To complete this demonstration, perform the following steps:</a:t>
            </a:r>
          </a:p>
          <a:p>
            <a:pPr marL="228600" lvl="0" indent="-228600">
              <a:buFont typeface="+mj-lt"/>
              <a:buAutoNum type="arabicPeriod"/>
            </a:pPr>
            <a:r>
              <a:rPr lang="en-US" dirty="0"/>
              <a:t>Switch to NYC-CA1.</a:t>
            </a:r>
          </a:p>
          <a:p>
            <a:pPr marL="228600" lvl="0" indent="-228600">
              <a:buFont typeface="+mj-lt"/>
              <a:buAutoNum type="arabicPeriod"/>
            </a:pPr>
            <a:r>
              <a:rPr lang="en-US" dirty="0"/>
              <a:t>Click </a:t>
            </a:r>
            <a:r>
              <a:rPr lang="en-US" b="1" dirty="0"/>
              <a:t>Start</a:t>
            </a:r>
            <a:r>
              <a:rPr lang="en-US" dirty="0"/>
              <a:t>, right-click </a:t>
            </a:r>
            <a:r>
              <a:rPr lang="en-US" b="1" dirty="0"/>
              <a:t>Computer, </a:t>
            </a:r>
            <a:r>
              <a:rPr lang="en-US" dirty="0"/>
              <a:t>and</a:t>
            </a:r>
            <a:r>
              <a:rPr lang="en-US" b="1" dirty="0"/>
              <a:t> </a:t>
            </a:r>
            <a:r>
              <a:rPr lang="en-US" dirty="0"/>
              <a:t>then click </a:t>
            </a:r>
            <a:r>
              <a:rPr lang="en-US" b="1" dirty="0"/>
              <a:t>Properties</a:t>
            </a:r>
            <a:r>
              <a:rPr lang="en-US" dirty="0"/>
              <a:t>.</a:t>
            </a:r>
          </a:p>
          <a:p>
            <a:pPr marL="228600" lvl="0" indent="-228600">
              <a:buFont typeface="+mj-lt"/>
              <a:buAutoNum type="arabicPeriod"/>
            </a:pPr>
            <a:r>
              <a:rPr lang="en-US" dirty="0"/>
              <a:t>On the </a:t>
            </a:r>
            <a:r>
              <a:rPr lang="en-US" b="1" dirty="0"/>
              <a:t>Computer Name</a:t>
            </a:r>
            <a:r>
              <a:rPr lang="en-US" dirty="0"/>
              <a:t> tab of Advanced system settings, set the Primary DNS Suffix of this computer enter contoso.com </a:t>
            </a:r>
          </a:p>
          <a:p>
            <a:pPr marL="228600" lvl="0" indent="-228600">
              <a:buFont typeface="+mj-lt"/>
              <a:buAutoNum type="arabicPeriod"/>
            </a:pPr>
            <a:r>
              <a:rPr lang="en-US" dirty="0"/>
              <a:t>Restart the computer.</a:t>
            </a:r>
          </a:p>
          <a:p>
            <a:pPr marL="228600" lvl="0" indent="-228600">
              <a:buFont typeface="+mj-lt"/>
              <a:buAutoNum type="arabicPeriod"/>
            </a:pPr>
            <a:r>
              <a:rPr lang="en-US" dirty="0"/>
              <a:t>In </a:t>
            </a:r>
            <a:r>
              <a:rPr lang="en-US" b="1" dirty="0"/>
              <a:t>Server Manager</a:t>
            </a:r>
            <a:r>
              <a:rPr lang="en-US" dirty="0"/>
              <a:t>, click </a:t>
            </a:r>
            <a:r>
              <a:rPr lang="en-US" b="1" dirty="0"/>
              <a:t>Roles</a:t>
            </a:r>
            <a:r>
              <a:rPr lang="en-US" dirty="0"/>
              <a:t>, and click </a:t>
            </a:r>
            <a:r>
              <a:rPr lang="en-US" b="1" dirty="0"/>
              <a:t>Add Roles</a:t>
            </a:r>
            <a:r>
              <a:rPr lang="en-US" dirty="0"/>
              <a:t>.</a:t>
            </a:r>
          </a:p>
          <a:p>
            <a:pPr marL="228600" lvl="0" indent="-228600">
              <a:buFont typeface="+mj-lt"/>
              <a:buAutoNum type="arabicPeriod"/>
            </a:pPr>
            <a:r>
              <a:rPr lang="en-US" dirty="0"/>
              <a:t>Choose the following options:</a:t>
            </a:r>
          </a:p>
          <a:p>
            <a:pPr marL="571500" lvl="1" indent="-228600"/>
            <a:r>
              <a:rPr lang="en-US" dirty="0"/>
              <a:t>Select </a:t>
            </a:r>
            <a:r>
              <a:rPr lang="en-US" b="1" dirty="0"/>
              <a:t>the Active Directory Certificate Services </a:t>
            </a:r>
            <a:r>
              <a:rPr lang="en-US" dirty="0"/>
              <a:t>role.</a:t>
            </a:r>
          </a:p>
          <a:p>
            <a:pPr marL="571500" lvl="1" indent="-228600"/>
            <a:r>
              <a:rPr lang="en-US" dirty="0"/>
              <a:t>Only select the </a:t>
            </a:r>
            <a:r>
              <a:rPr lang="en-US" b="1" dirty="0"/>
              <a:t>Certification Authority</a:t>
            </a:r>
            <a:r>
              <a:rPr lang="en-US" dirty="0"/>
              <a:t> role service.</a:t>
            </a:r>
          </a:p>
          <a:p>
            <a:pPr marL="571500" lvl="1" indent="-228600"/>
            <a:r>
              <a:rPr lang="en-US" dirty="0"/>
              <a:t>Select the </a:t>
            </a:r>
            <a:r>
              <a:rPr lang="en-US" b="1" dirty="0"/>
              <a:t>Stand-alone </a:t>
            </a:r>
            <a:r>
              <a:rPr lang="en-US" dirty="0"/>
              <a:t>setup type.</a:t>
            </a:r>
          </a:p>
          <a:p>
            <a:pPr marL="571500" lvl="1" indent="-228600"/>
            <a:r>
              <a:rPr lang="en-US" dirty="0"/>
              <a:t>Set the </a:t>
            </a:r>
            <a:r>
              <a:rPr lang="en-US" b="1" dirty="0"/>
              <a:t>Root CA</a:t>
            </a:r>
            <a:r>
              <a:rPr lang="en-US" dirty="0"/>
              <a:t> type.</a:t>
            </a:r>
          </a:p>
          <a:p>
            <a:pPr marL="571500" lvl="1" indent="-228600"/>
            <a:r>
              <a:rPr lang="en-US" dirty="0"/>
              <a:t>Create a new Private Key.</a:t>
            </a:r>
          </a:p>
          <a:p>
            <a:pPr marL="571500" lvl="1" indent="-228600"/>
            <a:r>
              <a:rPr lang="en-US" dirty="0"/>
              <a:t>Choose the </a:t>
            </a:r>
            <a:r>
              <a:rPr lang="en-US" b="1" dirty="0"/>
              <a:t>ECDSA_P521#Microsoft Software Key Storage Provider</a:t>
            </a:r>
            <a:endParaRPr lang="en-US" dirty="0"/>
          </a:p>
          <a:p>
            <a:pPr marL="571500" lvl="1" indent="-228600"/>
            <a:r>
              <a:rPr lang="en-US" dirty="0"/>
              <a:t>Select the </a:t>
            </a:r>
            <a:r>
              <a:rPr lang="en-US" b="1" dirty="0"/>
              <a:t>SHA512</a:t>
            </a:r>
            <a:r>
              <a:rPr lang="en-US" dirty="0"/>
              <a:t> hash algorithm</a:t>
            </a:r>
          </a:p>
          <a:p>
            <a:pPr marL="571500" lvl="1" indent="-228600"/>
            <a:r>
              <a:rPr lang="en-US" dirty="0"/>
              <a:t>Set common name to </a:t>
            </a:r>
            <a:r>
              <a:rPr lang="en-US" b="1" dirty="0"/>
              <a:t>NYC-CA1-CA</a:t>
            </a:r>
            <a:endParaRPr lang="en-US" dirty="0"/>
          </a:p>
          <a:p>
            <a:pPr marL="571500" lvl="1" indent="-228600"/>
            <a:r>
              <a:rPr lang="en-US" dirty="0"/>
              <a:t>Set Validity to 5 years</a:t>
            </a:r>
          </a:p>
          <a:p>
            <a:pPr marL="228600" lvl="0" indent="-228600">
              <a:buFont typeface="+mj-lt"/>
              <a:buAutoNum type="arabicPeriod"/>
            </a:pPr>
            <a:r>
              <a:rPr lang="en-US" dirty="0"/>
              <a:t>When installation completes, start the </a:t>
            </a:r>
            <a:r>
              <a:rPr lang="en-US" b="1" dirty="0"/>
              <a:t>Certification Authority</a:t>
            </a:r>
            <a:r>
              <a:rPr lang="en-US" dirty="0"/>
              <a:t> console. Notice that the Certificate Templates node is not present on a stand-alone CA.</a:t>
            </a:r>
          </a:p>
          <a:p>
            <a:pPr marL="0" indent="0" eaLnBrk="1" hangingPunct="1">
              <a:buFont typeface="+mj-lt"/>
              <a:buNone/>
            </a:pPr>
            <a:endParaRPr lang="en-US" baseline="0" dirty="0" smtClean="0"/>
          </a:p>
          <a:p>
            <a:pPr marL="228600" indent="-228600" eaLnBrk="1" hangingPunct="1">
              <a:buFont typeface="+mj-lt"/>
              <a:buAutoNum type="arabicPeriod"/>
            </a:pPr>
            <a:endParaRPr lang="en-US" baseline="0" dirty="0" smtClean="0"/>
          </a:p>
          <a:p>
            <a:pPr marL="228600" indent="-228600" eaLnBrk="1" hangingPunct="1">
              <a:buFont typeface="+mj-lt"/>
              <a:buAutoNum type="arabicPeriod"/>
            </a:pPr>
            <a:endParaRPr lang="en-US" baseline="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12</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Use a</a:t>
            </a:r>
            <a:r>
              <a:rPr lang="en-US" baseline="0" dirty="0" smtClean="0"/>
              <a:t> separate CA to issue certificates. If this CA gets compromised, you can revoke its signing certificates without having to replace your entire AD CS infrastructure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Can have Enterprise CA or Stand Alone CA as parent CA</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Issuing CA</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Subordinate CAs are almost always issuing CAs. Issuing CAs are responsible for the deployment of certificates in the organization. </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subordinate issuing CAs can use any certificate template that is stored in Active Directory. </a:t>
            </a:r>
          </a:p>
          <a:p>
            <a:pPr marL="171450" indent="-171450">
              <a:buFont typeface="Arial" pitchFamily="34" charset="0"/>
              <a:buChar char="•"/>
            </a:pPr>
            <a:r>
              <a:rPr lang="en-US" sz="1000" kern="1200" dirty="0" smtClean="0">
                <a:solidFill>
                  <a:schemeClr val="tx1"/>
                </a:solidFill>
                <a:effectLst/>
                <a:latin typeface="Arial" charset="0"/>
                <a:ea typeface="+mn-ea"/>
                <a:cs typeface="+mn-cs"/>
              </a:rPr>
              <a:t>You may also choose to deploy multiple issuing CAs when you want to configure differing policies for the issuance of specific certificate types. </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Intermediate and Policy CA</a:t>
            </a:r>
          </a:p>
          <a:p>
            <a:pPr marL="171450" indent="-171450">
              <a:buFont typeface="Arial" pitchFamily="34" charset="0"/>
              <a:buChar char="•"/>
            </a:pPr>
            <a:r>
              <a:rPr lang="en-US" sz="1000" kern="1200" dirty="0" smtClean="0">
                <a:solidFill>
                  <a:schemeClr val="tx1"/>
                </a:solidFill>
                <a:effectLst/>
                <a:latin typeface="Arial" charset="0"/>
                <a:ea typeface="+mn-ea"/>
                <a:cs typeface="+mn-cs"/>
              </a:rPr>
              <a:t>When functioning as an intermediate CA, the CA issues signing certificates to third tier issuing CAs that are also enterprise subordinate CAs. </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Subordinate CAs can also function as Policy CAs. A policy CA is used to enforce organizational certificate policies. Policies include both certificate server configuration settings and organizational policies. Policy CAs are generally used when an organization’s certificate practices must conform to regulatory requirements.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What</a:t>
            </a:r>
            <a:r>
              <a:rPr lang="en-US" b="0" baseline="0" dirty="0" smtClean="0"/>
              <a:t> are the main benefits of using a second subordinate CA to issue certificates instead of using a root CA to issue certificates?</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a:t/>
            </a:r>
            <a:br>
              <a:rPr lang="en-US" b="1" dirty="0"/>
            </a:b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Setting up a Certification Authority</a:t>
            </a:r>
            <a:br>
              <a:rPr lang="en-US" b="0" dirty="0" smtClean="0"/>
            </a:br>
            <a:r>
              <a:rPr lang="en-US" dirty="0" smtClean="0"/>
              <a:t>http</a:t>
            </a:r>
            <a:r>
              <a:rPr lang="en-US" dirty="0"/>
              <a:t>://go.microsoft.com/fwlink/?</a:t>
            </a:r>
            <a:r>
              <a:rPr lang="en-US" dirty="0" smtClean="0"/>
              <a:t>LinkID=224559</a:t>
            </a:r>
          </a:p>
          <a:p>
            <a:pPr eaLnBrk="1" hangingPunct="1">
              <a:defRPr/>
            </a:pPr>
            <a:r>
              <a:rPr lang="en-US" sz="1000" b="0" i="0" kern="1200" dirty="0" smtClean="0">
                <a:solidFill>
                  <a:schemeClr val="tx1"/>
                </a:solidFill>
                <a:effectLst/>
                <a:latin typeface="Arial" charset="0"/>
                <a:ea typeface="+mn-ea"/>
                <a:cs typeface="+mn-cs"/>
              </a:rPr>
              <a:t>Certification authority hierarchies</a:t>
            </a:r>
            <a:r>
              <a:rPr lang="en-US" dirty="0"/>
              <a:t/>
            </a:r>
            <a:br>
              <a:rPr lang="en-US" dirty="0"/>
            </a:br>
            <a:r>
              <a:rPr lang="en-US" dirty="0"/>
              <a:t>http://go.microsoft.com/fwlink/?LinkID=224560</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b="0" i="0" kern="1200" dirty="0" smtClean="0">
                <a:solidFill>
                  <a:schemeClr val="tx1"/>
                </a:solidFill>
                <a:effectLst/>
                <a:latin typeface="Arial" charset="0"/>
                <a:ea typeface="+mn-ea"/>
                <a:cs typeface="+mn-cs"/>
              </a:rPr>
              <a:t>Install an enterprise subordinate certification authority</a:t>
            </a:r>
            <a:r>
              <a:rPr lang="en-US" dirty="0"/>
              <a:t/>
            </a:r>
            <a:br>
              <a:rPr lang="en-US" dirty="0"/>
            </a:br>
            <a:r>
              <a:rPr lang="en-US" dirty="0" smtClean="0"/>
              <a:t>http</a:t>
            </a:r>
            <a:r>
              <a:rPr lang="en-US" dirty="0"/>
              <a:t>://go.microsoft.com/fwlink/?LinkID=224561</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13</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In this demonstration</a:t>
            </a:r>
            <a:r>
              <a:rPr lang="en-US" b="0" baseline="0" dirty="0" smtClean="0"/>
              <a:t> you will create an enterprise subordinate CA. The parent CA will be the enterprise root CA installed on NYC-DC1.</a:t>
            </a:r>
            <a:endParaRPr lang="en-US" dirty="0"/>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b="1" dirty="0" smtClean="0">
                <a:effectLst/>
                <a:latin typeface="Segoe"/>
                <a:ea typeface="Calibri"/>
                <a:cs typeface="Times New Roman"/>
              </a:rPr>
              <a:t>Note: </a:t>
            </a:r>
            <a:r>
              <a:rPr lang="en-US" sz="1000" dirty="0" smtClean="0">
                <a:effectLst/>
                <a:latin typeface="Segoe"/>
                <a:ea typeface="Calibri"/>
                <a:cs typeface="Times New Roman"/>
              </a:rPr>
              <a:t>You require the 6433A-NYC-DC1, 6433A-NYC-SVR1, and 6433A-NYC-CA1 virtual machines to complete this demonstration. Log on to 6433A-NYC-DC1 and 6433A-NYC-SVR1as </a:t>
            </a:r>
            <a:r>
              <a:rPr lang="en-US" sz="1000" dirty="0" err="1" smtClean="0">
                <a:effectLst/>
                <a:latin typeface="Segoe"/>
                <a:ea typeface="Calibri"/>
                <a:cs typeface="Times New Roman"/>
              </a:rPr>
              <a:t>Contoso</a:t>
            </a:r>
            <a:r>
              <a:rPr lang="en-US" sz="1000" dirty="0" smtClean="0">
                <a:effectLst/>
                <a:latin typeface="Segoe"/>
                <a:ea typeface="Calibri"/>
                <a:cs typeface="Times New Roman"/>
              </a:rPr>
              <a:t>\Administrator with the password of Pa$$w0rd . Log on to 6433A-NYC-CA1 as Administrator with the password of Pa$$w0rd.</a:t>
            </a:r>
            <a:endParaRPr lang="en-US" dirty="0">
              <a:latin typeface="Segoe"/>
              <a:ea typeface="Calibri"/>
              <a:cs typeface="Times New Roman"/>
            </a:endParaRPr>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dirty="0" smtClean="0">
                <a:effectLst/>
                <a:latin typeface="Segoe"/>
                <a:ea typeface="Calibri"/>
                <a:cs typeface="Times New Roman"/>
              </a:rPr>
              <a:t>To complete this demonstration, perform the following steps:</a:t>
            </a:r>
          </a:p>
          <a:p>
            <a:pPr marL="228600" lvl="0" indent="-228600">
              <a:buFont typeface="+mj-lt"/>
              <a:buAutoNum type="arabicPeriod"/>
            </a:pPr>
            <a:r>
              <a:rPr lang="en-US" dirty="0"/>
              <a:t>On </a:t>
            </a:r>
            <a:r>
              <a:rPr lang="en-US" b="1" dirty="0"/>
              <a:t>NYC-SVR1</a:t>
            </a:r>
            <a:r>
              <a:rPr lang="en-US" dirty="0"/>
              <a:t>, open the Server Manager console, click </a:t>
            </a:r>
            <a:r>
              <a:rPr lang="en-US" b="1" dirty="0"/>
              <a:t>Roles</a:t>
            </a:r>
            <a:r>
              <a:rPr lang="en-US" dirty="0"/>
              <a:t>, and then click </a:t>
            </a:r>
            <a:r>
              <a:rPr lang="en-US" b="1" dirty="0"/>
              <a:t>Add Roles</a:t>
            </a:r>
            <a:r>
              <a:rPr lang="en-US" dirty="0"/>
              <a:t>.</a:t>
            </a:r>
          </a:p>
          <a:p>
            <a:pPr marL="228600" lvl="0" indent="-228600">
              <a:buFont typeface="+mj-lt"/>
              <a:buAutoNum type="arabicPeriod"/>
            </a:pPr>
            <a:r>
              <a:rPr lang="en-US" dirty="0"/>
              <a:t>On the </a:t>
            </a:r>
            <a:r>
              <a:rPr lang="en-US" b="1" dirty="0"/>
              <a:t>Select Server Roles</a:t>
            </a:r>
            <a:r>
              <a:rPr lang="en-US" dirty="0"/>
              <a:t> page, select </a:t>
            </a:r>
            <a:r>
              <a:rPr lang="en-US" b="1" dirty="0"/>
              <a:t>Active Directory Certificate Services</a:t>
            </a:r>
            <a:r>
              <a:rPr lang="en-US" dirty="0"/>
              <a:t>.</a:t>
            </a:r>
          </a:p>
          <a:p>
            <a:pPr marL="228600" lvl="0" indent="-228600">
              <a:buFont typeface="+mj-lt"/>
              <a:buAutoNum type="arabicPeriod"/>
            </a:pPr>
            <a:r>
              <a:rPr lang="en-US" dirty="0"/>
              <a:t>On the </a:t>
            </a:r>
            <a:r>
              <a:rPr lang="en-US" b="1" dirty="0"/>
              <a:t>Specify Setup Type</a:t>
            </a:r>
            <a:r>
              <a:rPr lang="en-US" dirty="0"/>
              <a:t> page, select </a:t>
            </a:r>
            <a:r>
              <a:rPr lang="en-US" b="1" dirty="0"/>
              <a:t>Enterprise</a:t>
            </a:r>
            <a:r>
              <a:rPr lang="en-US" dirty="0"/>
              <a:t>.</a:t>
            </a:r>
          </a:p>
          <a:p>
            <a:pPr marL="228600" lvl="0" indent="-228600">
              <a:buFont typeface="+mj-lt"/>
              <a:buAutoNum type="arabicPeriod"/>
            </a:pPr>
            <a:r>
              <a:rPr lang="en-US" dirty="0"/>
              <a:t>On the </a:t>
            </a:r>
            <a:r>
              <a:rPr lang="en-US" b="1" dirty="0"/>
              <a:t>Specify CA Type</a:t>
            </a:r>
            <a:r>
              <a:rPr lang="en-US" dirty="0"/>
              <a:t> page, select </a:t>
            </a:r>
            <a:r>
              <a:rPr lang="en-US" b="1" dirty="0"/>
              <a:t>Subordinate CA</a:t>
            </a:r>
            <a:r>
              <a:rPr lang="en-US" dirty="0"/>
              <a:t>.</a:t>
            </a:r>
          </a:p>
          <a:p>
            <a:pPr marL="228600" lvl="0" indent="-228600">
              <a:buFont typeface="+mj-lt"/>
              <a:buAutoNum type="arabicPeriod"/>
            </a:pPr>
            <a:r>
              <a:rPr lang="en-US" dirty="0"/>
              <a:t>On the </a:t>
            </a:r>
            <a:r>
              <a:rPr lang="en-US" b="1" dirty="0"/>
              <a:t>Set Up Private Key</a:t>
            </a:r>
            <a:r>
              <a:rPr lang="en-US" dirty="0"/>
              <a:t> page, select </a:t>
            </a:r>
            <a:r>
              <a:rPr lang="en-US" b="1" dirty="0"/>
              <a:t>Create a new private key</a:t>
            </a:r>
            <a:r>
              <a:rPr lang="en-US" dirty="0"/>
              <a:t>.</a:t>
            </a:r>
          </a:p>
          <a:p>
            <a:pPr marL="228600" lvl="0" indent="-228600">
              <a:buFont typeface="+mj-lt"/>
              <a:buAutoNum type="arabicPeriod"/>
            </a:pPr>
            <a:r>
              <a:rPr lang="en-US" dirty="0"/>
              <a:t>On the </a:t>
            </a:r>
            <a:r>
              <a:rPr lang="en-US" b="1" dirty="0"/>
              <a:t>Request Certificate from a Parent CA</a:t>
            </a:r>
            <a:r>
              <a:rPr lang="en-US" dirty="0"/>
              <a:t> page, click </a:t>
            </a:r>
            <a:r>
              <a:rPr lang="en-US" b="1" dirty="0"/>
              <a:t>Browse</a:t>
            </a:r>
            <a:r>
              <a:rPr lang="en-US" dirty="0"/>
              <a:t>, and then click </a:t>
            </a:r>
            <a:r>
              <a:rPr lang="en-US" b="1" dirty="0" err="1"/>
              <a:t>ContosoCA</a:t>
            </a:r>
            <a:r>
              <a:rPr lang="en-US" dirty="0"/>
              <a:t>. Click </a:t>
            </a:r>
            <a:r>
              <a:rPr lang="en-US" b="1" dirty="0"/>
              <a:t>OK</a:t>
            </a:r>
            <a:r>
              <a:rPr lang="en-US" dirty="0"/>
              <a:t>, click </a:t>
            </a:r>
            <a:r>
              <a:rPr lang="en-US" b="1" dirty="0"/>
              <a:t>Next</a:t>
            </a:r>
            <a:r>
              <a:rPr lang="en-US" dirty="0"/>
              <a:t> twice, and then click </a:t>
            </a:r>
            <a:r>
              <a:rPr lang="en-US" b="1" dirty="0"/>
              <a:t>Install</a:t>
            </a:r>
            <a:r>
              <a:rPr lang="en-US" dirty="0"/>
              <a:t>.</a:t>
            </a:r>
          </a:p>
          <a:p>
            <a:pPr marL="0" indent="0" eaLnBrk="1" hangingPunct="1">
              <a:buFont typeface="+mj-lt"/>
              <a:buNone/>
            </a:pPr>
            <a:endParaRPr lang="en-US" baseline="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14</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Configuring Role Based Administration allows you to separate the role of configuring the CA</a:t>
            </a:r>
            <a:r>
              <a:rPr lang="en-US" baseline="0" dirty="0" smtClean="0"/>
              <a:t> from the role of actually issuing certificates.  This stops things happening such as administrators assigning themselves data recovery agent keys and reading everyone’s encrypted files. </a:t>
            </a:r>
            <a:endParaRPr lang="en-US" dirty="0" smtClean="0"/>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CA Administrator</a:t>
            </a:r>
          </a:p>
          <a:p>
            <a:r>
              <a:rPr lang="en-US" sz="1000" kern="1200" dirty="0" smtClean="0">
                <a:solidFill>
                  <a:schemeClr val="tx1"/>
                </a:solidFill>
                <a:effectLst/>
                <a:latin typeface="Arial" charset="0"/>
                <a:ea typeface="+mn-ea"/>
                <a:cs typeface="+mn-cs"/>
              </a:rPr>
              <a:t>The CA Administrator role is the typical systems administrator role. The person that holds this role is responsible for managing the CA itself. This person assigns other CA roles and is responsible for ensuring that the CA certificate is renewed. Where separate permissions are used, this person is not responsible for approving the issuance of certificates.</a:t>
            </a:r>
          </a:p>
          <a:p>
            <a:endParaRPr lang="en-US"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Certificate Manager</a:t>
            </a:r>
          </a:p>
          <a:p>
            <a:r>
              <a:rPr lang="en-US" sz="1000" kern="1200" dirty="0" smtClean="0">
                <a:solidFill>
                  <a:schemeClr val="tx1"/>
                </a:solidFill>
                <a:effectLst/>
                <a:latin typeface="Arial" charset="0"/>
                <a:ea typeface="+mn-ea"/>
                <a:cs typeface="+mn-cs"/>
              </a:rPr>
              <a:t>The person that holds this role is only responsible for issuing or revoking certificates. To delegate the Certificate Manager role, assign the Issue and Manage Certificates permission on the Security tab of the CA. Once this is done, you can then set the Restrict Certificate Managers setting on the Certificate Managers tab of the CA.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Why</a:t>
            </a:r>
            <a:r>
              <a:rPr lang="en-US" b="0" baseline="0" dirty="0" smtClean="0"/>
              <a:t> should you separate the roles of CA Administrator and Certificate Manager?</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Implement Role Based Administration</a:t>
            </a:r>
            <a:br>
              <a:rPr lang="en-US" dirty="0" smtClean="0"/>
            </a:br>
            <a:r>
              <a:rPr lang="en-US" dirty="0" smtClean="0"/>
              <a:t>http</a:t>
            </a:r>
            <a:r>
              <a:rPr lang="en-US" dirty="0"/>
              <a:t>://go.microsoft.com/fwlink/?LinkID=224563</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15</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Single Tier:</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Useful in small deployments</a:t>
            </a:r>
            <a:r>
              <a:rPr lang="en-US" baseline="0" dirty="0" smtClean="0"/>
              <a:t> that do not have substantial security requirements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Drawback of single tier CA is that failure of a single server stops</a:t>
            </a:r>
            <a:r>
              <a:rPr lang="en-US" baseline="0" dirty="0" smtClean="0"/>
              <a:t> certificate enrollment, reenrollment, and publication of new CRLs until server is returned to service.</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Two Tier:</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Single root CA. Preferably Offline Root. Two Enterprise subordinate CA</a:t>
            </a:r>
            <a:r>
              <a:rPr lang="en-US" baseline="0" dirty="0" smtClean="0"/>
              <a:t> for issuing certificate and to provide redundancy.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lvl="0"/>
            <a:r>
              <a:rPr lang="en-US" sz="1000" kern="1200" dirty="0" smtClean="0">
                <a:solidFill>
                  <a:schemeClr val="tx1"/>
                </a:solidFill>
                <a:effectLst/>
                <a:latin typeface="Arial" charset="0"/>
                <a:ea typeface="+mn-ea"/>
                <a:cs typeface="+mn-cs"/>
              </a:rPr>
              <a:t>Three Tier CA deployments: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Offline Root with middle tier intermediate and third tier issuing</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Useful for complex environments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Intermediate CAs can be used as policy CAs for organizations that have regulatory obligations with respect to certificate issuance.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Stand-alone subordinate deployment.</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Can be placed on perimeter network to allow deployment of certificates to partner organizations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Although</a:t>
            </a:r>
            <a:r>
              <a:rPr lang="en-US" baseline="0" dirty="0" smtClean="0"/>
              <a:t> it is possible to configure an enterprise or stand-alone subordinate CA of a public 3</a:t>
            </a:r>
            <a:r>
              <a:rPr lang="en-US" baseline="30000" dirty="0" smtClean="0"/>
              <a:t>rd</a:t>
            </a:r>
            <a:r>
              <a:rPr lang="en-US" baseline="0" dirty="0" smtClean="0"/>
              <a:t> party CA,  you will have to perform a cost-benefit analysis to determine if this is the correct course of action for your organization. Obtaining the appropriate certificate from a public 3</a:t>
            </a:r>
            <a:r>
              <a:rPr lang="en-US" baseline="30000" dirty="0" smtClean="0"/>
              <a:t>rd</a:t>
            </a:r>
            <a:r>
              <a:rPr lang="en-US" baseline="0" dirty="0" smtClean="0"/>
              <a:t> party CA is an expensive undertaking.</a:t>
            </a:r>
            <a:endParaRPr lang="en-US" dirty="0" smtClean="0"/>
          </a:p>
          <a:p>
            <a:pPr lvl="0"/>
            <a:r>
              <a:rPr lang="en-US" sz="1000" kern="1200" dirty="0" smtClean="0">
                <a:solidFill>
                  <a:schemeClr val="tx1"/>
                </a:solidFill>
                <a:effectLst/>
                <a:latin typeface="Arial" charset="0"/>
                <a:ea typeface="+mn-ea"/>
                <a:cs typeface="+mn-cs"/>
              </a:rPr>
              <a:t/>
            </a:r>
            <a:br>
              <a:rPr lang="en-US" sz="1000" kern="1200" dirty="0" smtClean="0">
                <a:solidFill>
                  <a:schemeClr val="tx1"/>
                </a:solidFill>
                <a:effectLst/>
                <a:latin typeface="Arial" charset="0"/>
                <a:ea typeface="+mn-ea"/>
                <a:cs typeface="+mn-cs"/>
              </a:rPr>
            </a:br>
            <a:r>
              <a:rPr lang="en-US" sz="1000" kern="1200" dirty="0" smtClean="0">
                <a:solidFill>
                  <a:schemeClr val="tx1"/>
                </a:solidFill>
                <a:effectLst/>
                <a:latin typeface="Arial" charset="0"/>
                <a:ea typeface="+mn-ea"/>
                <a:cs typeface="+mn-cs"/>
              </a:rPr>
              <a:t>Offline Root CA.</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Deploy when organization has more stringent security requirements.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Only brought online to issue or revoke signing certificates to second tier CAs.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
            </a:r>
            <a:br>
              <a:rPr lang="en-US" b="1" dirty="0" smtClean="0"/>
            </a:b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In</a:t>
            </a:r>
            <a:r>
              <a:rPr lang="en-US" b="0" baseline="0" dirty="0" smtClean="0"/>
              <a:t> what circumstances would you deploy an offline root CA if you had less than 300 users?</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
            </a:r>
            <a:br>
              <a:rPr lang="en-US" b="1" dirty="0" smtClean="0"/>
            </a:b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Active Directory Certificate Services Resources</a:t>
            </a:r>
          </a:p>
          <a:p>
            <a:pPr eaLnBrk="1" hangingPunct="1">
              <a:defRPr/>
            </a:pPr>
            <a:r>
              <a:rPr lang="en-US" dirty="0"/>
              <a:t>http://go.microsoft.com/fwlink/?LinkId=224899</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3555"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16</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lesson, students will be able to:</a:t>
            </a:r>
          </a:p>
          <a:p>
            <a:pPr eaLnBrk="1" hangingPunct="1"/>
            <a:endParaRPr lang="en-US" dirty="0" smtClean="0"/>
          </a:p>
          <a:p>
            <a:pPr marL="171450" indent="-171450" eaLnBrk="1" hangingPunct="1">
              <a:buFont typeface="Arial" pitchFamily="34" charset="0"/>
              <a:buChar char="•"/>
            </a:pPr>
            <a:r>
              <a:rPr lang="en-US" dirty="0" smtClean="0"/>
              <a:t>Understand</a:t>
            </a:r>
            <a:r>
              <a:rPr lang="en-US" baseline="0" dirty="0" smtClean="0"/>
              <a:t> what can be accomplished with certificate templates</a:t>
            </a:r>
          </a:p>
          <a:p>
            <a:pPr marL="171450" indent="-171450" eaLnBrk="1" hangingPunct="1">
              <a:buFont typeface="Arial" pitchFamily="34" charset="0"/>
              <a:buChar char="•"/>
            </a:pPr>
            <a:r>
              <a:rPr lang="en-US" baseline="0" dirty="0" smtClean="0"/>
              <a:t>Understand the different certificate template categories</a:t>
            </a:r>
          </a:p>
          <a:p>
            <a:pPr marL="171450" indent="-171450" eaLnBrk="1" hangingPunct="1">
              <a:buFont typeface="Arial" pitchFamily="34" charset="0"/>
              <a:buChar char="•"/>
            </a:pPr>
            <a:r>
              <a:rPr lang="en-US" baseline="0" dirty="0" smtClean="0"/>
              <a:t>Be aware of the certificate templates that are built into Windows Server 2008 R2</a:t>
            </a:r>
          </a:p>
          <a:p>
            <a:pPr marL="171450" indent="-171450" eaLnBrk="1" hangingPunct="1">
              <a:buFont typeface="Arial" pitchFamily="34" charset="0"/>
              <a:buChar char="•"/>
            </a:pPr>
            <a:r>
              <a:rPr lang="en-US" baseline="0" dirty="0" smtClean="0"/>
              <a:t>Determine appropriate permissions for certificate templates</a:t>
            </a:r>
          </a:p>
          <a:p>
            <a:pPr marL="171450" indent="-171450" eaLnBrk="1" hangingPunct="1">
              <a:buFont typeface="Arial" pitchFamily="34" charset="0"/>
              <a:buChar char="•"/>
            </a:pPr>
            <a:r>
              <a:rPr lang="en-US" baseline="0" dirty="0" smtClean="0"/>
              <a:t>Create new certificate templates</a:t>
            </a:r>
          </a:p>
          <a:p>
            <a:pPr marL="171450" indent="-171450" eaLnBrk="1" hangingPunct="1">
              <a:buFont typeface="Arial" pitchFamily="34" charset="0"/>
              <a:buChar char="•"/>
            </a:pPr>
            <a:r>
              <a:rPr lang="en-US" baseline="0" dirty="0" smtClean="0"/>
              <a:t>Modify existing certificate templates</a:t>
            </a:r>
          </a:p>
          <a:p>
            <a:pPr marL="171450" indent="-171450" eaLnBrk="1" hangingPunct="1">
              <a:buFont typeface="Arial" pitchFamily="34" charset="0"/>
              <a:buChar char="•"/>
            </a:pPr>
            <a:r>
              <a:rPr lang="en-US" baseline="0" dirty="0" smtClean="0"/>
              <a:t>Determine when it is necessary to implement key archiving and recovery</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17</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r>
              <a:rPr lang="en-US" sz="1000" b="1" kern="1200" dirty="0" smtClean="0">
                <a:solidFill>
                  <a:schemeClr val="tx1"/>
                </a:solidFill>
                <a:effectLst/>
                <a:latin typeface="Arial" charset="0"/>
                <a:ea typeface="+mn-ea"/>
                <a:cs typeface="+mn-cs"/>
              </a:rPr>
              <a:t>Version 1 Templates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Version 1 Templates can be issued from Enterprise CAs on computers running the Windows 2000, Windows Server 2003, Windows Server 2003 R2, Windows Server 2008, and Windows Server 2008 R2 operating systems.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The only aspect of a certificate template that can be modified is the permissions.</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Version 2 Templates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Can be fully customized through certificate templates. All aspect of the template can be modified, the only limitation is that version 2 templates do not support Cryptography Next Generation. These templates can be issued from Enterprise CAs on computers running the Enterprise and Datacenter editions of Windows Server 2003, Windows Server 2003 R2, Windows Server 2008, and Windows Server 2008 R2.</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Version 3 Templates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Can be fully customized and support Cryptography Next Generation functionality. Can only be issued from Enterprise CAs on computers running the Enterprise and Datacenter editions of Windows Server 2008, and Windows Server 2008 R2.</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r>
              <a:rPr lang="en-US" dirty="0" smtClean="0"/>
              <a:t>Administering Certificate Templates</a:t>
            </a:r>
            <a:br>
              <a:rPr lang="en-US" dirty="0" smtClean="0"/>
            </a:br>
            <a:r>
              <a:rPr lang="en-US" dirty="0" smtClean="0"/>
              <a:t>http</a:t>
            </a:r>
            <a:r>
              <a:rPr lang="en-US" dirty="0"/>
              <a:t>://go.microsoft.com/fwlink/?LinkID=224564</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18</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That by configuring settings on each of the tabs of a certificate template’s properties, you can configure the functionality of the</a:t>
            </a:r>
            <a:r>
              <a:rPr lang="en-US" baseline="0" dirty="0" smtClean="0"/>
              <a:t> certificate template.</a:t>
            </a:r>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A later demonstration allows you to explain the functionality of different certificate template tabs</a:t>
            </a:r>
            <a:endParaRPr lang="en-US" dirty="0" smtClean="0"/>
          </a:p>
          <a:p>
            <a:r>
              <a:rPr lang="en-US" sz="1000" b="1" kern="1200" dirty="0" smtClean="0">
                <a:solidFill>
                  <a:schemeClr val="tx1"/>
                </a:solidFill>
                <a:effectLst/>
                <a:latin typeface="Arial" charset="0"/>
                <a:ea typeface="+mn-ea"/>
                <a:cs typeface="+mn-cs"/>
              </a:rPr>
              <a:t>General</a:t>
            </a:r>
          </a:p>
          <a:p>
            <a:r>
              <a:rPr lang="en-US" sz="1000" kern="1200" dirty="0" smtClean="0">
                <a:solidFill>
                  <a:schemeClr val="tx1"/>
                </a:solidFill>
                <a:effectLst/>
                <a:latin typeface="Arial" charset="0"/>
                <a:ea typeface="+mn-ea"/>
                <a:cs typeface="+mn-cs"/>
              </a:rPr>
              <a:t>On the General tab you can configure the following items:</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Template Display Name</a:t>
            </a:r>
            <a:r>
              <a:rPr lang="en-US" sz="1000" kern="1200" dirty="0" smtClean="0">
                <a:solidFill>
                  <a:schemeClr val="tx1"/>
                </a:solidFill>
                <a:effectLst/>
                <a:latin typeface="Arial" charset="0"/>
                <a:ea typeface="+mn-ea"/>
                <a:cs typeface="+mn-cs"/>
              </a:rPr>
              <a:t>. The name the template has in the Certificate Templates and the Certification Authority console</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Validity Period.</a:t>
            </a:r>
            <a:r>
              <a:rPr lang="en-US" sz="1000" kern="1200" dirty="0" smtClean="0">
                <a:solidFill>
                  <a:schemeClr val="tx1"/>
                </a:solidFill>
                <a:effectLst/>
                <a:latin typeface="Arial" charset="0"/>
                <a:ea typeface="+mn-ea"/>
                <a:cs typeface="+mn-cs"/>
              </a:rPr>
              <a:t> The length of time the certificate will remain valid. </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Renewal Period.</a:t>
            </a:r>
            <a:r>
              <a:rPr lang="en-US" sz="1000" kern="1200" dirty="0" smtClean="0">
                <a:solidFill>
                  <a:schemeClr val="tx1"/>
                </a:solidFill>
                <a:effectLst/>
                <a:latin typeface="Arial" charset="0"/>
                <a:ea typeface="+mn-ea"/>
                <a:cs typeface="+mn-cs"/>
              </a:rPr>
              <a:t> The length of time before automatic renewal is attempted.</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Publish Certificate in Active Directory</a:t>
            </a:r>
            <a:r>
              <a:rPr lang="en-US" sz="1000" kern="1200" dirty="0" smtClean="0">
                <a:solidFill>
                  <a:schemeClr val="tx1"/>
                </a:solidFill>
                <a:effectLst/>
                <a:latin typeface="Arial" charset="0"/>
                <a:ea typeface="+mn-ea"/>
                <a:cs typeface="+mn-cs"/>
              </a:rPr>
              <a:t>. Whether the public key is published in Active Directory so that it can be accessed by other users or applications. This can be useful to deploy when you want to enable users to encrypt files for other users or check digital signatures.</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For Automatic Renewal Of Smart Card Certificates, Use Existing Key If A New Key Cannot Be Created.</a:t>
            </a:r>
            <a:r>
              <a:rPr lang="en-US" sz="1000" kern="1200" dirty="0" smtClean="0">
                <a:solidFill>
                  <a:schemeClr val="tx1"/>
                </a:solidFill>
                <a:effectLst/>
                <a:latin typeface="Arial" charset="0"/>
                <a:ea typeface="+mn-ea"/>
                <a:cs typeface="+mn-cs"/>
              </a:rPr>
              <a:t> Allows renewal to use the existing key pair.</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Request Handling</a:t>
            </a:r>
          </a:p>
          <a:p>
            <a:r>
              <a:rPr lang="en-US" sz="1000" kern="1200" dirty="0" smtClean="0">
                <a:solidFill>
                  <a:schemeClr val="tx1"/>
                </a:solidFill>
                <a:effectLst/>
                <a:latin typeface="Arial" charset="0"/>
                <a:ea typeface="+mn-ea"/>
                <a:cs typeface="+mn-cs"/>
              </a:rPr>
              <a:t>On the Request Handling tab, you can configure the following items:</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Purpose.</a:t>
            </a:r>
            <a:r>
              <a:rPr lang="en-US" sz="1000" kern="1200" dirty="0" smtClean="0">
                <a:solidFill>
                  <a:schemeClr val="tx1"/>
                </a:solidFill>
                <a:effectLst/>
                <a:latin typeface="Arial" charset="0"/>
                <a:ea typeface="+mn-ea"/>
                <a:cs typeface="+mn-cs"/>
              </a:rPr>
              <a:t> Defines what the certificate template can be used for. You will learn more about certificate purpose later in this lesson.</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Delete Revoked or Expired Certificates.</a:t>
            </a:r>
            <a:r>
              <a:rPr lang="en-US" sz="1000" kern="1200" dirty="0" smtClean="0">
                <a:solidFill>
                  <a:schemeClr val="tx1"/>
                </a:solidFill>
                <a:effectLst/>
                <a:latin typeface="Arial" charset="0"/>
                <a:ea typeface="+mn-ea"/>
                <a:cs typeface="+mn-cs"/>
              </a:rPr>
              <a:t> Removes expired certificates. Very useful for devices such as smart cards which have limited storage capacity.</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Include Symmetric Algorithms Allowed By The Subject.</a:t>
            </a:r>
            <a:r>
              <a:rPr lang="en-US" sz="1000" kern="1200" dirty="0" smtClean="0">
                <a:solidFill>
                  <a:schemeClr val="tx1"/>
                </a:solidFill>
                <a:effectLst/>
                <a:latin typeface="Arial" charset="0"/>
                <a:ea typeface="+mn-ea"/>
                <a:cs typeface="+mn-cs"/>
              </a:rPr>
              <a:t>  Allows symmetric algorithms to be used with the certificate by applications such as outlook.</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Archive Subject’s Encryption Private Key</a:t>
            </a:r>
            <a:r>
              <a:rPr lang="en-US" sz="1000" kern="1200" dirty="0" smtClean="0">
                <a:solidFill>
                  <a:schemeClr val="tx1"/>
                </a:solidFill>
                <a:effectLst/>
                <a:latin typeface="Arial" charset="0"/>
                <a:ea typeface="+mn-ea"/>
                <a:cs typeface="+mn-cs"/>
              </a:rPr>
              <a:t>. This allows the key to be archived if key archiving is enabled on the CA. You will learn more about key archiving later in this lesson.</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Allow Private Key To Be Exported.</a:t>
            </a:r>
            <a:r>
              <a:rPr lang="en-US" sz="1000" kern="1200" dirty="0" smtClean="0">
                <a:solidFill>
                  <a:schemeClr val="tx1"/>
                </a:solidFill>
                <a:effectLst/>
                <a:latin typeface="Arial" charset="0"/>
                <a:ea typeface="+mn-ea"/>
                <a:cs typeface="+mn-cs"/>
              </a:rPr>
              <a:t> Determines whether the user can export their private key. If this is not enabled, the user is unable to manually back up their private key.</a:t>
            </a:r>
          </a:p>
          <a:p>
            <a:pPr marL="171450" lvl="0" indent="-171450">
              <a:buFont typeface="Arial" pitchFamily="34" charset="0"/>
              <a:buChar char="•"/>
            </a:pPr>
            <a:r>
              <a:rPr lang="en-US" sz="1000" b="1" kern="1200" dirty="0" smtClean="0">
                <a:solidFill>
                  <a:schemeClr val="tx1"/>
                </a:solidFill>
                <a:effectLst/>
                <a:latin typeface="Arial" charset="0"/>
                <a:ea typeface="+mn-ea"/>
                <a:cs typeface="+mn-cs"/>
              </a:rPr>
              <a:t>Do The Following When The Subject Is Enrolled and When The Private Key Associated With This Certificate Is Used.</a:t>
            </a:r>
            <a:r>
              <a:rPr lang="en-US" sz="1000" kern="1200" dirty="0" smtClean="0">
                <a:solidFill>
                  <a:schemeClr val="tx1"/>
                </a:solidFill>
                <a:effectLst/>
                <a:latin typeface="Arial" charset="0"/>
                <a:ea typeface="+mn-ea"/>
                <a:cs typeface="+mn-cs"/>
              </a:rPr>
              <a:t> Allows you to configure whether enrollment occurs silently, whether the user is prompted to automatically enroll in the certificate, and whether the user has to enter a private key whenever they use the private key.</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a:p>
            <a:endParaRPr lang="en-US" b="1" dirty="0"/>
          </a:p>
          <a:p>
            <a:endParaRPr lang="en-US" b="1" dirty="0" smtClean="0"/>
          </a:p>
          <a:p>
            <a:endParaRPr lang="en-US" b="1" dirty="0"/>
          </a:p>
          <a:p>
            <a:endParaRPr lang="en-US" b="1" dirty="0" smtClean="0"/>
          </a:p>
          <a:p>
            <a:endParaRPr lang="en-US" b="1" dirty="0"/>
          </a:p>
          <a:p>
            <a:r>
              <a:rPr lang="en-US" b="1" dirty="0" smtClean="0"/>
              <a:t>Cryptography</a:t>
            </a:r>
            <a:endParaRPr lang="en-US" b="1" dirty="0"/>
          </a:p>
          <a:p>
            <a:r>
              <a:rPr lang="en-US" dirty="0"/>
              <a:t>On the Cryptography tab, you can configure which algorithm is used to generate the certificate. You can also specify whether any encryption provider is used, or a specific encryption provider is used for certificate requests. If you choose to use a specific provider, you can specify which hash algorithm is used to protect the request. This tab is only available on version 3 templates and is only likely to be relevant in high security environments.</a:t>
            </a:r>
          </a:p>
          <a:p>
            <a:r>
              <a:rPr lang="en-US" b="1" dirty="0" smtClean="0"/>
              <a:t/>
            </a:r>
            <a:br>
              <a:rPr lang="en-US" b="1" dirty="0" smtClean="0"/>
            </a:br>
            <a:r>
              <a:rPr lang="en-US" b="1" dirty="0" smtClean="0"/>
              <a:t>Subject </a:t>
            </a:r>
            <a:r>
              <a:rPr lang="en-US" b="1" dirty="0"/>
              <a:t>Name</a:t>
            </a:r>
          </a:p>
          <a:p>
            <a:r>
              <a:rPr lang="en-US" dirty="0"/>
              <a:t>On this tab you can determine how the certificate subject name is generated. You have the option of having this information supplied in the certificate request, or built from Active Directory information. The great advantage of using Enterprise CAs is that they can query Active Directory for information to be used to populate certificate requests.</a:t>
            </a:r>
          </a:p>
          <a:p>
            <a:r>
              <a:rPr lang="en-US" b="1" dirty="0" smtClean="0"/>
              <a:t/>
            </a:r>
            <a:br>
              <a:rPr lang="en-US" b="1" dirty="0" smtClean="0"/>
            </a:br>
            <a:r>
              <a:rPr lang="en-US" b="1" dirty="0" smtClean="0"/>
              <a:t>Server</a:t>
            </a:r>
            <a:endParaRPr lang="en-US" b="1" dirty="0"/>
          </a:p>
          <a:p>
            <a:r>
              <a:rPr lang="en-US" dirty="0"/>
              <a:t>This tab is only relevant to certificate templates issued from servers running Windows Server 2008 R2 or later. These settings allow you to ensure that certain certificates cannot be revoked. On this tab you can specify the following settings:</a:t>
            </a:r>
          </a:p>
          <a:p>
            <a:pPr marL="171450" lvl="0" indent="-171450">
              <a:buFont typeface="Arial" pitchFamily="34" charset="0"/>
              <a:buChar char="•"/>
            </a:pPr>
            <a:r>
              <a:rPr lang="en-US" b="1" dirty="0"/>
              <a:t>Do Not Store Certificates And Requests In The CA Database.</a:t>
            </a:r>
            <a:r>
              <a:rPr lang="en-US" dirty="0"/>
              <a:t> This means that certificate issuance information and certificates are not stored in the CA database. This is useful in the event that you want to issue a certificate that cannot be revoked.</a:t>
            </a:r>
          </a:p>
          <a:p>
            <a:pPr marL="171450" lvl="0" indent="-171450">
              <a:buFont typeface="Arial" pitchFamily="34" charset="0"/>
              <a:buChar char="•"/>
            </a:pPr>
            <a:r>
              <a:rPr lang="en-US" b="1" dirty="0"/>
              <a:t>Do Not Include Revocation Information In Issued Certificates. </a:t>
            </a:r>
            <a:r>
              <a:rPr lang="en-US" dirty="0"/>
              <a:t>Configuring this item stops the revocation information being included in the certificate, meaning that no revocation check can be performed against the certificate.</a:t>
            </a:r>
          </a:p>
          <a:p>
            <a:r>
              <a:rPr lang="en-US" b="1" dirty="0" smtClean="0"/>
              <a:t/>
            </a:r>
            <a:br>
              <a:rPr lang="en-US" b="1" dirty="0" smtClean="0"/>
            </a:br>
            <a:r>
              <a:rPr lang="en-US" b="1" dirty="0" smtClean="0"/>
              <a:t>Issuance </a:t>
            </a:r>
            <a:r>
              <a:rPr lang="en-US" b="1" dirty="0"/>
              <a:t>Requirements</a:t>
            </a:r>
          </a:p>
          <a:p>
            <a:r>
              <a:rPr lang="en-US" dirty="0"/>
              <a:t>This tab allows you to specify whether the certificate must be approved before being issued by a certificate manager. It is possible to configure this setting so that multiple managers must approve the certificate prior to it being issued. Generally these precautions are only necessary for high security templates such as Key Recovery and Data Recovery Agents. This is because certificates based off these templates provide special access to private data.</a:t>
            </a:r>
          </a:p>
          <a:p>
            <a:r>
              <a:rPr lang="en-US" b="1" dirty="0" smtClean="0"/>
              <a:t/>
            </a:r>
            <a:br>
              <a:rPr lang="en-US" b="1" dirty="0" smtClean="0"/>
            </a:br>
            <a:r>
              <a:rPr lang="en-US" b="1" dirty="0" smtClean="0"/>
              <a:t>Superseded </a:t>
            </a:r>
            <a:r>
              <a:rPr lang="en-US" b="1" dirty="0"/>
              <a:t>Templates</a:t>
            </a:r>
          </a:p>
          <a:p>
            <a:r>
              <a:rPr lang="en-US" dirty="0"/>
              <a:t>This tab allows you to specify the certificate templates that the current template supersedes. By using this functionality with </a:t>
            </a:r>
            <a:r>
              <a:rPr lang="en-US" dirty="0" err="1"/>
              <a:t>autoenrollment</a:t>
            </a:r>
            <a:r>
              <a:rPr lang="en-US" dirty="0"/>
              <a:t>, you can ensure that all current certificate holders have their certificates updated to use the new template. </a:t>
            </a:r>
          </a:p>
          <a:p>
            <a:r>
              <a:rPr lang="en-US" b="1" dirty="0" smtClean="0"/>
              <a:t/>
            </a:r>
            <a:br>
              <a:rPr lang="en-US" b="1" dirty="0" smtClean="0"/>
            </a:b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19</a:t>
            </a:fld>
            <a:endParaRPr lang="en-US"/>
          </a:p>
        </p:txBody>
      </p:sp>
      <p:sp>
        <p:nvSpPr>
          <p:cNvPr id="7" name="Header Placeholder 4"/>
          <p:cNvSpPr>
            <a:spLocks noGrp="1"/>
          </p:cNvSpPr>
          <p:nvPr>
            <p:ph type="hdr" sz="quarter"/>
          </p:nvPr>
        </p:nvSpPr>
        <p:spPr>
          <a:xfrm>
            <a:off x="0" y="238125"/>
            <a:ext cx="3038475" cy="347663"/>
          </a:xfrm>
        </p:spPr>
        <p:txBody>
          <a:bodyPr/>
          <a:lstStyle/>
          <a:p>
            <a:r>
              <a:rPr lang="en-US" dirty="0" smtClean="0"/>
              <a:t>Module 6: Planning Active Directory Certificate Services</a:t>
            </a:r>
          </a:p>
          <a:p>
            <a:pPr>
              <a:defRPr/>
            </a:pPr>
            <a:endParaRPr lang="en-US" dirty="0"/>
          </a:p>
        </p:txBody>
      </p:sp>
      <p:sp>
        <p:nvSpPr>
          <p:cNvPr id="8" name="Date Placeholder 5"/>
          <p:cNvSpPr>
            <a:spLocks noGrp="1"/>
          </p:cNvSpPr>
          <p:nvPr>
            <p:ph type="dt" idx="1"/>
          </p:nvPr>
        </p:nvSpPr>
        <p:spPr>
          <a:xfrm>
            <a:off x="0" y="12700"/>
            <a:ext cx="3038475" cy="222250"/>
          </a:xfrm>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450940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377440"/>
            <a:ext cx="6286500" cy="6650673"/>
          </a:xfrm>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Module 6: Planning Active Directory Certificate Services</a:t>
            </a:r>
          </a:p>
          <a:p>
            <a:pPr>
              <a:defRPr/>
            </a:pPr>
            <a:endParaRPr lang="en-US" dirty="0"/>
          </a:p>
        </p:txBody>
      </p:sp>
      <p:sp>
        <p:nvSpPr>
          <p:cNvPr id="5" name="Date Placeholder 4"/>
          <p:cNvSpPr>
            <a:spLocks noGrp="1"/>
          </p:cNvSpPr>
          <p:nvPr>
            <p:ph type="dt" idx="11"/>
          </p:nvPr>
        </p:nvSpPr>
        <p:spPr/>
        <p:txBody>
          <a:bodyPr/>
          <a:lstStyle/>
          <a:p>
            <a:pPr>
              <a:defRPr/>
            </a:pPr>
            <a:r>
              <a:rPr lang="en-US" dirty="0"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a:p>
            <a:endParaRPr lang="en-US" b="1" dirty="0"/>
          </a:p>
          <a:p>
            <a:endParaRPr lang="en-US" b="1" dirty="0" smtClean="0"/>
          </a:p>
          <a:p>
            <a:endParaRPr lang="en-US" b="1" dirty="0"/>
          </a:p>
          <a:p>
            <a:endParaRPr lang="en-US" b="1" dirty="0" smtClean="0"/>
          </a:p>
          <a:p>
            <a:endParaRPr lang="en-US" b="1" dirty="0"/>
          </a:p>
          <a:p>
            <a:r>
              <a:rPr lang="en-US" b="1" dirty="0" smtClean="0"/>
              <a:t>Extensions</a:t>
            </a:r>
            <a:endParaRPr lang="en-US" b="1" dirty="0"/>
          </a:p>
          <a:p>
            <a:r>
              <a:rPr lang="en-US" dirty="0"/>
              <a:t>This tab allows you to configure certificate extensions, such as which applications the certificate can be used for, certificate template information, issuance policies and restrictions on key usage. </a:t>
            </a:r>
          </a:p>
          <a:p>
            <a:r>
              <a:rPr lang="en-US" b="1" dirty="0"/>
              <a:t/>
            </a:r>
            <a:br>
              <a:rPr lang="en-US" b="1" dirty="0"/>
            </a:br>
            <a:r>
              <a:rPr lang="en-US" b="1" dirty="0"/>
              <a:t>Security</a:t>
            </a:r>
          </a:p>
          <a:p>
            <a:r>
              <a:rPr lang="en-US" dirty="0"/>
              <a:t>The Security tab allows you to determine which security principals have specific permissions on this template. You will learn more about template security permissions later in this lesson.</a:t>
            </a:r>
          </a:p>
          <a:p>
            <a:pPr eaLnBrk="1" hangingPunct="1">
              <a:defRPr/>
            </a:pPr>
            <a:endParaRPr lang="en-US" dirty="0"/>
          </a:p>
          <a:p>
            <a:pPr eaLnBrk="1" hangingPunct="1">
              <a:defRPr/>
            </a:pPr>
            <a:r>
              <a:rPr lang="en-US" b="1" dirty="0"/>
              <a:t>Questions: </a:t>
            </a:r>
            <a:r>
              <a:rPr lang="en-US" dirty="0"/>
              <a:t>Why would you use the Superseded Templates functionality?</a:t>
            </a:r>
          </a:p>
          <a:p>
            <a:pPr eaLnBrk="1" hangingPunct="1">
              <a:defRPr/>
            </a:pPr>
            <a:endParaRPr lang="en-US" dirty="0"/>
          </a:p>
          <a:p>
            <a:pPr eaLnBrk="1" hangingPunct="1">
              <a:defRPr/>
            </a:pPr>
            <a:r>
              <a:rPr lang="en-US" b="1" dirty="0"/>
              <a:t>Additional Reading:</a:t>
            </a:r>
            <a:endParaRPr lang="ga-IE" b="1" dirty="0"/>
          </a:p>
          <a:p>
            <a:pPr eaLnBrk="1" hangingPunct="1">
              <a:defRPr/>
            </a:pPr>
            <a:r>
              <a:rPr lang="en-US" dirty="0"/>
              <a:t>Managing Certificate </a:t>
            </a:r>
            <a:r>
              <a:rPr lang="en-US" dirty="0" smtClean="0"/>
              <a:t>Templates</a:t>
            </a:r>
            <a:br>
              <a:rPr lang="en-US" dirty="0" smtClean="0"/>
            </a:br>
            <a:r>
              <a:rPr lang="en-US" dirty="0" smtClean="0"/>
              <a:t>http</a:t>
            </a:r>
            <a:r>
              <a:rPr lang="en-US" dirty="0"/>
              <a:t>://go.microsoft.com/fwlink/?LinkID=224565</a:t>
            </a:r>
          </a:p>
          <a:p>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20</a:t>
            </a:fld>
            <a:endParaRPr lang="en-US"/>
          </a:p>
        </p:txBody>
      </p:sp>
      <p:sp>
        <p:nvSpPr>
          <p:cNvPr id="7" name="Header Placeholder 4"/>
          <p:cNvSpPr>
            <a:spLocks noGrp="1"/>
          </p:cNvSpPr>
          <p:nvPr>
            <p:ph type="hdr" sz="quarter"/>
          </p:nvPr>
        </p:nvSpPr>
        <p:spPr>
          <a:xfrm>
            <a:off x="0" y="238125"/>
            <a:ext cx="3038475" cy="347663"/>
          </a:xfrm>
        </p:spPr>
        <p:txBody>
          <a:bodyPr/>
          <a:lstStyle/>
          <a:p>
            <a:r>
              <a:rPr lang="en-US" dirty="0" smtClean="0"/>
              <a:t>Module 6: Planning Active Directory Certificate Services</a:t>
            </a:r>
          </a:p>
          <a:p>
            <a:pPr>
              <a:defRPr/>
            </a:pPr>
            <a:endParaRPr lang="en-US" dirty="0"/>
          </a:p>
        </p:txBody>
      </p:sp>
      <p:sp>
        <p:nvSpPr>
          <p:cNvPr id="8" name="Date Placeholder 5"/>
          <p:cNvSpPr>
            <a:spLocks noGrp="1"/>
          </p:cNvSpPr>
          <p:nvPr>
            <p:ph type="dt" idx="1"/>
          </p:nvPr>
        </p:nvSpPr>
        <p:spPr>
          <a:xfrm>
            <a:off x="0" y="12700"/>
            <a:ext cx="3038475" cy="222250"/>
          </a:xfrm>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9141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21</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Certificate Templates can be configured with four different purposes. Purposes determine what other settings are available</a:t>
            </a:r>
            <a:r>
              <a:rPr lang="en-US" baseline="0" dirty="0" smtClean="0"/>
              <a:t> on the Request Handling tab. For example, it is only possible to use the Archive Subject’s Encryption Private Key option if the Encryption or Signature and Encryption purposes are selected. </a:t>
            </a:r>
            <a:r>
              <a:rPr lang="en-US" dirty="0" smtClean="0"/>
              <a:t>The following purposes can be configured:</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Encryption. The key pair</a:t>
            </a:r>
            <a:r>
              <a:rPr lang="en-US" baseline="0" dirty="0" smtClean="0"/>
              <a:t> can only be used to encrypt data</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Signature. The key pair can only be used to sign or verify data</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Signature and Encryption. The key pair can be used for both Encryption and Signature purposes.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Signature and Smart Card Logon. Can be used for both Encryption and Signature purposes. Key pair must be stored on a two factor authentication device</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a:t>
            </a:r>
            <a:r>
              <a:rPr lang="en-US" baseline="0" dirty="0" smtClean="0"/>
              <a:t> students what they think the Template Purpose for an SSL certificate is. (signature and encryption)</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r>
              <a:rPr lang="en-US" dirty="0" smtClean="0"/>
              <a:t>Administering Certificate Templates</a:t>
            </a:r>
            <a:br>
              <a:rPr lang="en-US" dirty="0" smtClean="0"/>
            </a:br>
            <a:r>
              <a:rPr lang="en-US" dirty="0" smtClean="0"/>
              <a:t>http</a:t>
            </a:r>
            <a:r>
              <a:rPr lang="en-US" dirty="0"/>
              <a:t>://go.microsoft.com/fwlink/?LinkID=224564</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22</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Full Control. Allows a security principal to modify all attributes of a certificate template, including the permissions for the certificate template.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Read. Allows a security principal to see the certificate template when enrolling for certificates. It is required for a security principal to enroll or autoenroll a certificate; it is required by the certificate server to find the certificate templates in AD DS.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Write. Allows a security principal to modify the attributes of a certificate template, including the permissions assigned to the certificate template.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Enroll. Allows a security principal to enroll for a certificate based on the certificate template. To enroll for a certificate, the security principal must also have Read permission for the certificate template.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Autoenroll. This allows a security principal to receive a certificate through the </a:t>
            </a:r>
            <a:r>
              <a:rPr lang="en-US" dirty="0" err="1" smtClean="0"/>
              <a:t>autoenrollment</a:t>
            </a:r>
            <a:r>
              <a:rPr lang="en-US" dirty="0" smtClean="0"/>
              <a:t> process. Autoenrollment permissions require that the user has both Read and Enroll permissions in addition to the Autoenroll permission.</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 students why they might want to assign the Full Control permission to a security group.</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eaLnBrk="1" hangingPunct="1">
              <a:defRPr/>
            </a:pPr>
            <a:r>
              <a:rPr lang="en-US" dirty="0" smtClean="0"/>
              <a:t>Administering Certificate Templates</a:t>
            </a:r>
            <a:r>
              <a:rPr lang="en-US" dirty="0"/>
              <a:t/>
            </a:r>
            <a:br>
              <a:rPr lang="en-US" dirty="0"/>
            </a:br>
            <a:r>
              <a:rPr lang="en-US" dirty="0"/>
              <a:t>http://go.microsoft.com/fwlink/?LinkID=224564</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795338"/>
            <a:ext cx="6286500" cy="7898719"/>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Certificate Templates are stored in Active Directory.</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An Enterprise CA has the following Certificate Templates ready to be issued by default:</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Administrator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Basic EFS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Computer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Directory E-mail Replication</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Domain Controller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Domain Controller Authentication</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EFS Recovery Agent</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Subordinate Certification Authority</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User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Web Server</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
            </a:r>
            <a:br>
              <a:rPr lang="en-US" dirty="0" smtClean="0"/>
            </a:br>
            <a:r>
              <a:rPr lang="en-US" dirty="0" smtClean="0"/>
              <a:t>The following additional certificate templates are available, but</a:t>
            </a:r>
            <a:r>
              <a:rPr lang="en-US" baseline="0" dirty="0" smtClean="0"/>
              <a:t> the CA must be configured to issue certificates based off these templates: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Authenticated Session</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CA Exchange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CEP Encryption</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Code Signing</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Cross Certification Authority</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Enrollment Agent</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Enrollment Agent (Computer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Exchange Enrollment Agent (Offline Request)</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Exchange Signature Only</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Exchange User</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IPsec</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err="1" smtClean="0"/>
              <a:t>Ipsec</a:t>
            </a:r>
            <a:r>
              <a:rPr lang="en-US" baseline="0" dirty="0" smtClean="0"/>
              <a:t> (Offline request)</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Kerberos Authentication</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a:xfrm>
            <a:off x="0" y="12700"/>
            <a:ext cx="3038475" cy="222250"/>
          </a:xfrm>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651788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buFont typeface="Arial" pitchFamily="34" charset="0"/>
              <a:buChar char="•"/>
              <a:defRPr/>
            </a:pPr>
            <a:endParaRPr lang="en-US" dirty="0" smtClean="0"/>
          </a:p>
          <a:p>
            <a:pPr marL="171450" indent="-171450" eaLnBrk="1" hangingPunct="1">
              <a:buFont typeface="Arial" pitchFamily="34" charset="0"/>
              <a:buChar char="•"/>
              <a:defRPr/>
            </a:pPr>
            <a:endParaRPr lang="en-US" dirty="0"/>
          </a:p>
          <a:p>
            <a:pPr marL="171450" indent="-171450" eaLnBrk="1" hangingPunct="1">
              <a:buFont typeface="Arial" pitchFamily="34" charset="0"/>
              <a:buChar char="•"/>
              <a:defRPr/>
            </a:pPr>
            <a:endParaRPr lang="en-US" dirty="0" smtClean="0"/>
          </a:p>
          <a:p>
            <a:pPr marL="171450" indent="-171450" eaLnBrk="1" hangingPunct="1">
              <a:buFont typeface="Arial" pitchFamily="34" charset="0"/>
              <a:buChar char="•"/>
              <a:defRPr/>
            </a:pPr>
            <a:endParaRPr lang="en-US" dirty="0"/>
          </a:p>
          <a:p>
            <a:pPr marL="171450" indent="-171450" eaLnBrk="1" hangingPunct="1">
              <a:buFont typeface="Arial" pitchFamily="34" charset="0"/>
              <a:buChar char="•"/>
              <a:defRPr/>
            </a:pPr>
            <a:endParaRPr lang="en-US" dirty="0" smtClean="0"/>
          </a:p>
          <a:p>
            <a:pPr marL="171450" indent="-171450" eaLnBrk="1" hangingPunct="1">
              <a:buFont typeface="Arial" pitchFamily="34" charset="0"/>
              <a:buChar char="•"/>
              <a:defRPr/>
            </a:pPr>
            <a:endParaRPr lang="en-US" dirty="0"/>
          </a:p>
          <a:p>
            <a:pPr marL="171450" indent="-171450" eaLnBrk="1" hangingPunct="1">
              <a:buFont typeface="Arial" pitchFamily="34" charset="0"/>
              <a:buChar char="•"/>
              <a:defRPr/>
            </a:pPr>
            <a:r>
              <a:rPr lang="en-US" dirty="0" smtClean="0"/>
              <a:t>Key </a:t>
            </a:r>
            <a:r>
              <a:rPr lang="en-US" dirty="0"/>
              <a:t>Recovery Agent</a:t>
            </a:r>
          </a:p>
          <a:p>
            <a:pPr marL="171450" indent="-171450" eaLnBrk="1" hangingPunct="1">
              <a:buFont typeface="Arial" pitchFamily="34" charset="0"/>
              <a:buChar char="•"/>
              <a:defRPr/>
            </a:pPr>
            <a:r>
              <a:rPr lang="en-US" dirty="0"/>
              <a:t>OCSP Response Signing</a:t>
            </a:r>
          </a:p>
          <a:p>
            <a:pPr marL="171450" indent="-171450" eaLnBrk="1" hangingPunct="1">
              <a:buFont typeface="Arial" pitchFamily="34" charset="0"/>
              <a:buChar char="•"/>
              <a:defRPr/>
            </a:pPr>
            <a:r>
              <a:rPr lang="en-US" dirty="0"/>
              <a:t>RAS and IAS Server</a:t>
            </a:r>
          </a:p>
          <a:p>
            <a:pPr marL="171450" indent="-171450" eaLnBrk="1" hangingPunct="1">
              <a:buFont typeface="Arial" pitchFamily="34" charset="0"/>
              <a:buChar char="•"/>
              <a:defRPr/>
            </a:pPr>
            <a:r>
              <a:rPr lang="en-US" dirty="0"/>
              <a:t>Root Certification Authority</a:t>
            </a:r>
          </a:p>
          <a:p>
            <a:pPr marL="171450" indent="-171450" eaLnBrk="1" hangingPunct="1">
              <a:buFont typeface="Arial" pitchFamily="34" charset="0"/>
              <a:buChar char="•"/>
              <a:defRPr/>
            </a:pPr>
            <a:r>
              <a:rPr lang="en-US" dirty="0"/>
              <a:t>Router (Offline Request)</a:t>
            </a:r>
          </a:p>
          <a:p>
            <a:pPr marL="171450" indent="-171450" eaLnBrk="1" hangingPunct="1">
              <a:buFont typeface="Arial" pitchFamily="34" charset="0"/>
              <a:buChar char="•"/>
              <a:defRPr/>
            </a:pPr>
            <a:r>
              <a:rPr lang="en-US" dirty="0"/>
              <a:t>Smartcard Logon</a:t>
            </a:r>
          </a:p>
          <a:p>
            <a:pPr marL="171450" indent="-171450" eaLnBrk="1" hangingPunct="1">
              <a:buFont typeface="Arial" pitchFamily="34" charset="0"/>
              <a:buChar char="•"/>
              <a:defRPr/>
            </a:pPr>
            <a:r>
              <a:rPr lang="en-US" dirty="0"/>
              <a:t>Smartcard User</a:t>
            </a:r>
          </a:p>
          <a:p>
            <a:pPr marL="171450" indent="-171450" eaLnBrk="1" hangingPunct="1">
              <a:buFont typeface="Arial" pitchFamily="34" charset="0"/>
              <a:buChar char="•"/>
              <a:defRPr/>
            </a:pPr>
            <a:r>
              <a:rPr lang="en-US" dirty="0"/>
              <a:t>Trust List Signing</a:t>
            </a:r>
          </a:p>
          <a:p>
            <a:pPr marL="171450" indent="-171450" eaLnBrk="1" hangingPunct="1">
              <a:buFont typeface="Arial" pitchFamily="34" charset="0"/>
              <a:buChar char="•"/>
              <a:defRPr/>
            </a:pPr>
            <a:r>
              <a:rPr lang="en-US" dirty="0"/>
              <a:t>User Signature Only</a:t>
            </a:r>
          </a:p>
          <a:p>
            <a:pPr marL="171450" indent="-171450" eaLnBrk="1" hangingPunct="1">
              <a:buFont typeface="Arial" pitchFamily="34" charset="0"/>
              <a:buChar char="•"/>
              <a:defRPr/>
            </a:pPr>
            <a:r>
              <a:rPr lang="en-US" dirty="0"/>
              <a:t>Workstation Authentication</a:t>
            </a:r>
          </a:p>
          <a:p>
            <a:pPr eaLnBrk="1" hangingPunct="1">
              <a:defRPr/>
            </a:pPr>
            <a:endParaRPr lang="en-US" dirty="0"/>
          </a:p>
          <a:p>
            <a:pPr eaLnBrk="1" hangingPunct="1">
              <a:defRPr/>
            </a:pPr>
            <a:r>
              <a:rPr lang="en-US" b="1" dirty="0"/>
              <a:t>Questions</a:t>
            </a:r>
            <a:r>
              <a:rPr lang="en-US" b="1" dirty="0" smtClean="0"/>
              <a:t>:</a:t>
            </a:r>
            <a:endParaRPr lang="en-US" dirty="0"/>
          </a:p>
          <a:p>
            <a:pPr eaLnBrk="1" hangingPunct="1">
              <a:defRPr/>
            </a:pPr>
            <a:r>
              <a:rPr lang="en-GB" dirty="0"/>
              <a:t>Ask students which certificate template types they use in their organization</a:t>
            </a:r>
            <a:endParaRPr lang="en-US" dirty="0"/>
          </a:p>
          <a:p>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24</a:t>
            </a:fld>
            <a:endParaRPr lang="en-US"/>
          </a:p>
        </p:txBody>
      </p:sp>
      <p:sp>
        <p:nvSpPr>
          <p:cNvPr id="7" name="Header Placeholder 4"/>
          <p:cNvSpPr>
            <a:spLocks noGrp="1"/>
          </p:cNvSpPr>
          <p:nvPr>
            <p:ph type="hdr" sz="quarter"/>
          </p:nvPr>
        </p:nvSpPr>
        <p:spPr>
          <a:xfrm>
            <a:off x="0" y="238125"/>
            <a:ext cx="3038475" cy="347663"/>
          </a:xfrm>
        </p:spPr>
        <p:txBody>
          <a:bodyPr/>
          <a:lstStyle/>
          <a:p>
            <a:r>
              <a:rPr lang="en-US" dirty="0" smtClean="0"/>
              <a:t>Module 6: Planning Active Directory Certificate Services</a:t>
            </a:r>
          </a:p>
          <a:p>
            <a:pPr>
              <a:defRPr/>
            </a:pPr>
            <a:endParaRPr lang="en-US" dirty="0"/>
          </a:p>
        </p:txBody>
      </p:sp>
      <p:sp>
        <p:nvSpPr>
          <p:cNvPr id="8" name="Date Placeholder 5"/>
          <p:cNvSpPr>
            <a:spLocks noGrp="1"/>
          </p:cNvSpPr>
          <p:nvPr>
            <p:ph type="dt" idx="1"/>
          </p:nvPr>
        </p:nvSpPr>
        <p:spPr>
          <a:xfrm>
            <a:off x="0" y="12700"/>
            <a:ext cx="3038475" cy="222250"/>
          </a:xfrm>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1647096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6225" y="2212659"/>
            <a:ext cx="6286500" cy="683990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0" dirty="0" smtClean="0"/>
              <a:t>Certificate Templates</a:t>
            </a:r>
            <a:r>
              <a:rPr lang="en-US" b="0" baseline="0" dirty="0" smtClean="0"/>
              <a:t> allow you to modify the properties of existing certificate types.</a:t>
            </a:r>
            <a:endParaRPr lang="en-US" b="0"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0" dirty="0" smtClean="0"/>
              <a:t>You create new certificate templates by duplicating existing templates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0" dirty="0" smtClean="0"/>
              <a:t>You cannot modify attributes</a:t>
            </a:r>
            <a:r>
              <a:rPr lang="en-US" b="0" baseline="0" dirty="0" smtClean="0"/>
              <a:t> of version 1 templates except for permissions. It may be necessary to duplicate and upgrade to version 2.</a:t>
            </a:r>
            <a:endParaRPr lang="en-US" b="0"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0" dirty="0" smtClean="0"/>
              <a:t>You cannot modify templates on Stand-alone</a:t>
            </a:r>
            <a:r>
              <a:rPr lang="en-US" b="0" baseline="0" dirty="0" smtClean="0"/>
              <a:t> CAs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Version 2 templates are supported on CAs running on the Windows Server 2003 and higher operating system. </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Version 3 templates are supported on CAs running on the Windows Server 2008 or higher operating system. The advantage of version 3 templates is that they support Cryptography Next Generation (CNG) features.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Organizations are likely to create new templates when they want to add additional functionality, such as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and key archiving to an existing version one template.</a:t>
            </a:r>
            <a:endParaRPr lang="en-US" b="0" baseline="0"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endParaRPr lang="en-US" b="0" dirty="0" smtClean="0"/>
          </a:p>
          <a:p>
            <a:pPr marL="0" marR="0" indent="0" algn="l" defTabSz="914400" rtl="0" eaLnBrk="1" fontAlgn="base" latinLnBrk="0" hangingPunct="1">
              <a:lnSpc>
                <a:spcPct val="100000"/>
              </a:lnSpc>
              <a:spcBef>
                <a:spcPct val="0"/>
              </a:spcBef>
              <a:spcAft>
                <a:spcPct val="60000"/>
              </a:spcAft>
              <a:buClrTx/>
              <a:buSzTx/>
              <a:buFont typeface="Arial" pitchFamily="34" charset="0"/>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 typeface="Arial" pitchFamily="34" charset="0"/>
              <a:buNone/>
              <a:tabLst/>
              <a:defRPr/>
            </a:pPr>
            <a:r>
              <a:rPr lang="en-US" b="0" dirty="0" smtClean="0"/>
              <a:t>Ask students for 3 good reasons to use a version</a:t>
            </a:r>
            <a:r>
              <a:rPr lang="en-US" b="0" baseline="0" dirty="0" smtClean="0"/>
              <a:t> 2 or version 3 template</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r>
              <a:rPr lang="en-GB" dirty="0" smtClean="0"/>
              <a:t>Create a New Certificate Template</a:t>
            </a:r>
            <a:br>
              <a:rPr lang="en-GB" dirty="0" smtClean="0"/>
            </a:br>
            <a:r>
              <a:rPr lang="en-GB" dirty="0" smtClean="0"/>
              <a:t>http</a:t>
            </a:r>
            <a:r>
              <a:rPr lang="en-GB" dirty="0"/>
              <a:t>://go.microsoft.com/fwlink/?LinkID=224566</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26</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r>
              <a:rPr lang="en-US" sz="1000" b="1" u="sng" kern="1200" dirty="0" smtClean="0">
                <a:solidFill>
                  <a:schemeClr val="tx1"/>
                </a:solidFill>
                <a:effectLst/>
                <a:latin typeface="Arial" charset="0"/>
                <a:ea typeface="+mn-ea"/>
                <a:cs typeface="+mn-cs"/>
              </a:rPr>
              <a:t>Demonstrations Steps:</a:t>
            </a:r>
            <a:endParaRPr lang="en-US" b="1" dirty="0"/>
          </a:p>
          <a:p>
            <a:r>
              <a:rPr lang="en-US" sz="1000" b="1" dirty="0" smtClean="0">
                <a:effectLst/>
                <a:latin typeface="Segoe"/>
                <a:ea typeface="Calibri"/>
                <a:cs typeface="Times New Roman"/>
              </a:rPr>
              <a:t>Note:</a:t>
            </a:r>
            <a:r>
              <a:rPr lang="en-US" dirty="0">
                <a:latin typeface="Segoe"/>
                <a:ea typeface="Calibri"/>
                <a:cs typeface="Times New Roman"/>
              </a:rPr>
              <a:t> </a:t>
            </a:r>
            <a:r>
              <a:rPr lang="en-US" sz="1000" dirty="0" smtClean="0">
                <a:effectLst/>
                <a:latin typeface="Segoe"/>
                <a:ea typeface="Calibri"/>
                <a:cs typeface="Times New Roman"/>
              </a:rPr>
              <a:t>You require the 6433A-NYC-DC1, 6433A-NYC-SVR1, and 6433A-NYC-CA1 virtual machines to complete this demonstration. Log on to 6433A-NYC-DC1 and 6433A-NYC-SVR1as </a:t>
            </a:r>
            <a:r>
              <a:rPr lang="en-US" sz="1000" dirty="0" err="1" smtClean="0">
                <a:effectLst/>
                <a:latin typeface="Segoe"/>
                <a:ea typeface="Calibri"/>
                <a:cs typeface="Times New Roman"/>
              </a:rPr>
              <a:t>Contoso</a:t>
            </a:r>
            <a:r>
              <a:rPr lang="en-US" sz="1000" dirty="0" smtClean="0">
                <a:effectLst/>
                <a:latin typeface="Segoe"/>
                <a:ea typeface="Calibri"/>
                <a:cs typeface="Times New Roman"/>
              </a:rPr>
              <a:t>\Administrator with the password of Pa$$w0rd . Log on to 6433A-NYC-CA1 as Administrator with the password of Pa$$w0rd</a:t>
            </a:r>
            <a:endParaRPr lang="en-US" dirty="0">
              <a:latin typeface="Segoe"/>
              <a:ea typeface="Calibri"/>
              <a:cs typeface="Times New Roman"/>
            </a:endParaRPr>
          </a:p>
          <a:p>
            <a:r>
              <a:rPr lang="en-US" sz="1000" dirty="0" smtClean="0">
                <a:effectLst/>
                <a:latin typeface="Segoe"/>
                <a:ea typeface="Calibri"/>
                <a:cs typeface="Times New Roman"/>
              </a:rPr>
              <a:t>To complete this demonstration, perform the following steps:</a:t>
            </a:r>
          </a:p>
          <a:p>
            <a:pPr marL="228600" lvl="0" indent="-228600">
              <a:buFont typeface="+mj-lt"/>
              <a:buAutoNum type="arabicPeriod"/>
            </a:pPr>
            <a:r>
              <a:rPr lang="en-US" dirty="0"/>
              <a:t>On </a:t>
            </a:r>
            <a:r>
              <a:rPr lang="en-US" b="1" dirty="0"/>
              <a:t>NYC-SVR1</a:t>
            </a:r>
            <a:r>
              <a:rPr lang="en-US" dirty="0"/>
              <a:t>, right-click the </a:t>
            </a:r>
            <a:r>
              <a:rPr lang="en-US" b="1" dirty="0"/>
              <a:t>Certificate Templates</a:t>
            </a:r>
            <a:r>
              <a:rPr lang="en-US" dirty="0"/>
              <a:t> node in the </a:t>
            </a:r>
            <a:r>
              <a:rPr lang="en-US" b="1" dirty="0"/>
              <a:t>Certification Authority</a:t>
            </a:r>
            <a:r>
              <a:rPr lang="en-US" dirty="0"/>
              <a:t> console, and then click </a:t>
            </a:r>
            <a:r>
              <a:rPr lang="en-US" b="1" dirty="0"/>
              <a:t>Manage</a:t>
            </a:r>
            <a:r>
              <a:rPr lang="en-US" dirty="0"/>
              <a:t>.</a:t>
            </a:r>
          </a:p>
          <a:p>
            <a:pPr marL="228600" lvl="0" indent="-228600">
              <a:buFont typeface="+mj-lt"/>
              <a:buAutoNum type="arabicPeriod"/>
            </a:pPr>
            <a:r>
              <a:rPr lang="en-US" dirty="0"/>
              <a:t>Right-click the </a:t>
            </a:r>
            <a:r>
              <a:rPr lang="en-US" b="1" dirty="0"/>
              <a:t>Basic EFS</a:t>
            </a:r>
            <a:r>
              <a:rPr lang="en-US" dirty="0"/>
              <a:t> certificate template, and click </a:t>
            </a:r>
            <a:r>
              <a:rPr lang="en-US" b="1" dirty="0"/>
              <a:t>Duplicate Template</a:t>
            </a:r>
            <a:r>
              <a:rPr lang="en-US" dirty="0"/>
              <a:t>.</a:t>
            </a:r>
          </a:p>
          <a:p>
            <a:pPr marL="228600" lvl="0" indent="-228600">
              <a:buFont typeface="+mj-lt"/>
              <a:buAutoNum type="arabicPeriod"/>
            </a:pPr>
            <a:r>
              <a:rPr lang="en-US" dirty="0"/>
              <a:t>On the </a:t>
            </a:r>
            <a:r>
              <a:rPr lang="en-US" b="1" dirty="0"/>
              <a:t>Duplicate Template</a:t>
            </a:r>
            <a:r>
              <a:rPr lang="en-US" dirty="0"/>
              <a:t> dialog box, click </a:t>
            </a:r>
            <a:r>
              <a:rPr lang="en-US" b="1" dirty="0"/>
              <a:t>Windows Server 2008 Enterprise</a:t>
            </a:r>
            <a:r>
              <a:rPr lang="en-US" dirty="0"/>
              <a:t>, and click </a:t>
            </a:r>
            <a:r>
              <a:rPr lang="en-US" b="1" dirty="0"/>
              <a:t>OK</a:t>
            </a:r>
            <a:r>
              <a:rPr lang="en-US" dirty="0"/>
              <a:t>.</a:t>
            </a:r>
          </a:p>
          <a:p>
            <a:pPr marL="228600" lvl="0" indent="-228600">
              <a:buFont typeface="+mj-lt"/>
              <a:buAutoNum type="arabicPeriod"/>
            </a:pPr>
            <a:r>
              <a:rPr lang="en-US" dirty="0"/>
              <a:t>In the </a:t>
            </a:r>
            <a:r>
              <a:rPr lang="en-US" b="1" dirty="0"/>
              <a:t>Properties of New Template</a:t>
            </a:r>
            <a:r>
              <a:rPr lang="en-US" dirty="0"/>
              <a:t> dialog box, set the </a:t>
            </a:r>
            <a:r>
              <a:rPr lang="en-US" b="1" dirty="0"/>
              <a:t>Template Display Name</a:t>
            </a:r>
            <a:r>
              <a:rPr lang="en-US" dirty="0"/>
              <a:t> to </a:t>
            </a:r>
            <a:r>
              <a:rPr lang="en-US" b="1" dirty="0"/>
              <a:t>Advanced EFS</a:t>
            </a:r>
            <a:r>
              <a:rPr lang="en-US" dirty="0"/>
              <a:t>.</a:t>
            </a:r>
          </a:p>
          <a:p>
            <a:pPr marL="228600" lvl="0" indent="-228600">
              <a:buFont typeface="+mj-lt"/>
              <a:buAutoNum type="arabicPeriod"/>
            </a:pPr>
            <a:r>
              <a:rPr lang="en-US" dirty="0"/>
              <a:t>On the </a:t>
            </a:r>
            <a:r>
              <a:rPr lang="en-US" b="1" dirty="0"/>
              <a:t>Request Handling</a:t>
            </a:r>
            <a:r>
              <a:rPr lang="en-US" dirty="0"/>
              <a:t> tab, click </a:t>
            </a:r>
            <a:r>
              <a:rPr lang="en-US" b="1" dirty="0"/>
              <a:t>Archive subject’s encryption private key</a:t>
            </a:r>
            <a:r>
              <a:rPr lang="en-US" dirty="0"/>
              <a:t>, and click </a:t>
            </a:r>
            <a:r>
              <a:rPr lang="en-US" b="1" dirty="0"/>
              <a:t>OK</a:t>
            </a:r>
            <a:r>
              <a:rPr lang="en-US" dirty="0"/>
              <a:t>.</a:t>
            </a:r>
          </a:p>
          <a:p>
            <a:pPr marL="228600" lvl="0" indent="-228600">
              <a:buFont typeface="+mj-lt"/>
              <a:buAutoNum type="arabicPeriod"/>
            </a:pPr>
            <a:r>
              <a:rPr lang="en-US" dirty="0"/>
              <a:t>On the </a:t>
            </a:r>
            <a:r>
              <a:rPr lang="en-US" b="1" dirty="0"/>
              <a:t>Security tab</a:t>
            </a:r>
            <a:r>
              <a:rPr lang="en-US" dirty="0"/>
              <a:t>, enable the </a:t>
            </a:r>
            <a:r>
              <a:rPr lang="en-US" b="1" dirty="0" err="1"/>
              <a:t>Autoenroll</a:t>
            </a:r>
            <a:r>
              <a:rPr lang="en-US" dirty="0"/>
              <a:t> permission for the </a:t>
            </a:r>
            <a:r>
              <a:rPr lang="en-US" b="1" dirty="0"/>
              <a:t>Authenticated Users group</a:t>
            </a:r>
            <a:r>
              <a:rPr lang="en-US" dirty="0"/>
              <a:t>.</a:t>
            </a:r>
          </a:p>
          <a:p>
            <a:pPr marL="228600" lvl="0" indent="-228600">
              <a:buFont typeface="+mj-lt"/>
              <a:buAutoNum type="arabicPeriod"/>
            </a:pPr>
            <a:r>
              <a:rPr lang="en-US" dirty="0"/>
              <a:t>On the </a:t>
            </a:r>
            <a:r>
              <a:rPr lang="en-US" b="1" dirty="0"/>
              <a:t>Cryptography</a:t>
            </a:r>
            <a:r>
              <a:rPr lang="en-US" dirty="0"/>
              <a:t> tab, set the </a:t>
            </a:r>
            <a:r>
              <a:rPr lang="en-US" b="1" dirty="0"/>
              <a:t>Algorithm name</a:t>
            </a:r>
            <a:r>
              <a:rPr lang="en-US" dirty="0"/>
              <a:t> to </a:t>
            </a:r>
            <a:r>
              <a:rPr lang="en-US" b="1" dirty="0"/>
              <a:t>ECDH_P521 </a:t>
            </a:r>
            <a:r>
              <a:rPr lang="en-US" dirty="0"/>
              <a:t>and set the </a:t>
            </a:r>
            <a:r>
              <a:rPr lang="en-US" b="1" dirty="0"/>
              <a:t>Request hash</a:t>
            </a:r>
            <a:r>
              <a:rPr lang="en-US" dirty="0"/>
              <a:t> to </a:t>
            </a:r>
            <a:r>
              <a:rPr lang="en-US" b="1" dirty="0" smtClean="0"/>
              <a:t>SHA512.</a:t>
            </a:r>
            <a:endParaRPr lang="en-US" dirty="0"/>
          </a:p>
          <a:p>
            <a:pPr marL="228600" lvl="0" indent="-228600">
              <a:buFont typeface="+mj-lt"/>
              <a:buAutoNum type="arabicPeriod"/>
            </a:pPr>
            <a:r>
              <a:rPr lang="en-US" dirty="0"/>
              <a:t>Click </a:t>
            </a:r>
            <a:r>
              <a:rPr lang="en-US" b="1" dirty="0"/>
              <a:t>OK</a:t>
            </a:r>
            <a:r>
              <a:rPr lang="en-US" dirty="0"/>
              <a:t> to close the </a:t>
            </a:r>
            <a:r>
              <a:rPr lang="en-US" b="1" dirty="0"/>
              <a:t>Certificate Templates</a:t>
            </a:r>
            <a:r>
              <a:rPr lang="en-US" dirty="0"/>
              <a:t> console.</a:t>
            </a:r>
          </a:p>
          <a:p>
            <a:pPr marL="228600" lvl="0" indent="-228600">
              <a:buFont typeface="+mj-lt"/>
              <a:buAutoNum type="arabicPeriod"/>
            </a:pPr>
            <a:r>
              <a:rPr lang="en-US" dirty="0"/>
              <a:t>Right-click the </a:t>
            </a:r>
            <a:r>
              <a:rPr lang="en-US" b="1" dirty="0"/>
              <a:t>Certificate Templates</a:t>
            </a:r>
            <a:r>
              <a:rPr lang="en-US" dirty="0"/>
              <a:t> node, click </a:t>
            </a:r>
            <a:r>
              <a:rPr lang="en-US" b="1" dirty="0"/>
              <a:t>New</a:t>
            </a:r>
            <a:r>
              <a:rPr lang="en-US" dirty="0"/>
              <a:t>, and then click </a:t>
            </a:r>
            <a:r>
              <a:rPr lang="en-US" b="1" dirty="0"/>
              <a:t>Certificate Template to Issue</a:t>
            </a:r>
            <a:r>
              <a:rPr lang="en-US" dirty="0"/>
              <a:t>. </a:t>
            </a:r>
          </a:p>
          <a:p>
            <a:pPr marL="228600" lvl="0" indent="-228600">
              <a:buFont typeface="+mj-lt"/>
              <a:buAutoNum type="arabicPeriod"/>
            </a:pPr>
            <a:r>
              <a:rPr lang="en-US" dirty="0"/>
              <a:t>Click </a:t>
            </a:r>
            <a:r>
              <a:rPr lang="en-US" b="1" dirty="0"/>
              <a:t>Advanced EFS</a:t>
            </a:r>
            <a:r>
              <a:rPr lang="en-US" dirty="0"/>
              <a:t>.</a:t>
            </a:r>
          </a:p>
          <a:p>
            <a:r>
              <a:rPr lang="en-US" sz="1050" dirty="0" smtClean="0">
                <a:effectLst/>
                <a:latin typeface="BerkeleyOldITC"/>
                <a:ea typeface="Times New Roman"/>
                <a:cs typeface="Times New Roman"/>
              </a:rPr>
              <a:t> </a:t>
            </a:r>
          </a:p>
          <a:p>
            <a:endParaRPr lang="en-US" baseline="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27</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If a user deletes their private key, they may</a:t>
            </a:r>
            <a:r>
              <a:rPr lang="en-US" baseline="0" dirty="0" smtClean="0"/>
              <a:t> lose access to important data. While a user can back up their private key, most don’t bother. Key Archiving allows centralized backup of private keys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 KRA for a CA can only recover certificates issued since their KRA cert was configured for that CA. So</a:t>
            </a:r>
            <a:r>
              <a:rPr lang="en-US" baseline="0" dirty="0" smtClean="0"/>
              <a:t> if Cal was issued a KRA cert on the 1</a:t>
            </a:r>
            <a:r>
              <a:rPr lang="en-US" baseline="30000" dirty="0" smtClean="0"/>
              <a:t>st</a:t>
            </a:r>
            <a:r>
              <a:rPr lang="en-US" baseline="0" dirty="0" smtClean="0"/>
              <a:t> of Jan 2011 and the CA was configured to use Cal’s public key associated with that cert on the 1</a:t>
            </a:r>
            <a:r>
              <a:rPr lang="en-US" baseline="30000" dirty="0" smtClean="0"/>
              <a:t>st</a:t>
            </a:r>
            <a:r>
              <a:rPr lang="en-US" baseline="0" dirty="0" smtClean="0"/>
              <a:t> of Jan 2011, Cal could only recover keys issued after that date, even if other KRAs were configured for the CA prior to that.</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aseline="0" dirty="0" smtClean="0"/>
              <a:t>If you get a new KRA, you may choose to reenroll all current certificate holders to ensure that their private certs can be recovered</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Why should you be careful who you issue a KRA certificate to?</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b="0" i="0" kern="1200" dirty="0" smtClean="0">
                <a:solidFill>
                  <a:schemeClr val="tx1"/>
                </a:solidFill>
                <a:effectLst/>
                <a:latin typeface="Arial" charset="0"/>
                <a:ea typeface="+mn-ea"/>
                <a:cs typeface="+mn-cs"/>
              </a:rPr>
              <a:t>Manage Key Archival and Recovery</a:t>
            </a:r>
            <a:r>
              <a:rPr lang="en-US" dirty="0"/>
              <a:t/>
            </a:r>
            <a:br>
              <a:rPr lang="en-US" dirty="0"/>
            </a:br>
            <a:r>
              <a:rPr lang="en-US" dirty="0" smtClean="0"/>
              <a:t>http</a:t>
            </a:r>
            <a:r>
              <a:rPr lang="en-US" dirty="0"/>
              <a:t>://go.microsoft.com/fwlink/?LinkID=224567</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28</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457200">
              <a:lnSpc>
                <a:spcPts val="1300"/>
              </a:lnSpc>
              <a:spcBef>
                <a:spcPts val="900"/>
              </a:spcBef>
              <a:spcAft>
                <a:spcPts val="300"/>
              </a:spcAft>
            </a:pPr>
            <a:r>
              <a:rPr lang="en-US" sz="1200" b="1" dirty="0" smtClean="0">
                <a:effectLst/>
                <a:latin typeface="Segoe"/>
                <a:ea typeface="Times New Roman"/>
                <a:cs typeface="Times New Roman"/>
              </a:rPr>
              <a:t>Demonstrations Steps:</a:t>
            </a:r>
            <a:endParaRPr lang="en-US" sz="1200" b="1" dirty="0">
              <a:latin typeface="Segoe"/>
              <a:ea typeface="Times New Roman"/>
              <a:cs typeface="Times New Roman"/>
            </a:endParaRPr>
          </a:p>
          <a:p>
            <a:pPr marL="457200">
              <a:lnSpc>
                <a:spcPts val="1300"/>
              </a:lnSpc>
              <a:spcBef>
                <a:spcPts val="900"/>
              </a:spcBef>
              <a:spcAft>
                <a:spcPts val="300"/>
              </a:spcAft>
            </a:pPr>
            <a:r>
              <a:rPr lang="en-US" sz="1000" b="1" dirty="0" smtClean="0">
                <a:effectLst/>
                <a:latin typeface="Segoe"/>
                <a:ea typeface="Calibri"/>
                <a:cs typeface="Times New Roman"/>
              </a:rPr>
              <a:t>Note: </a:t>
            </a:r>
            <a:r>
              <a:rPr lang="en-US" sz="1000" dirty="0" smtClean="0">
                <a:effectLst/>
                <a:latin typeface="Segoe"/>
                <a:ea typeface="Calibri"/>
                <a:cs typeface="Times New Roman"/>
              </a:rPr>
              <a:t>You require the 6433A-NYC-DC1, 6433A-NYC-SVR1, and 6433A-NYC-CA1 virtual machines to complete this demonstration. Log on to 6433A-NYC-DC1 and 6433A-NYC-SVR1as </a:t>
            </a:r>
            <a:r>
              <a:rPr lang="en-US" sz="1000" dirty="0" err="1" smtClean="0">
                <a:effectLst/>
                <a:latin typeface="Segoe"/>
                <a:ea typeface="Calibri"/>
                <a:cs typeface="Times New Roman"/>
              </a:rPr>
              <a:t>Contoso</a:t>
            </a:r>
            <a:r>
              <a:rPr lang="en-US" sz="1000" dirty="0" smtClean="0">
                <a:effectLst/>
                <a:latin typeface="Segoe"/>
                <a:ea typeface="Calibri"/>
                <a:cs typeface="Times New Roman"/>
              </a:rPr>
              <a:t>\Administrator with the password of Pa$$w0rd . Log on to 6433A-NYC-CA1 as Administrator with the password of Pa$$w0rd</a:t>
            </a:r>
          </a:p>
          <a:p>
            <a:pPr marL="457200">
              <a:lnSpc>
                <a:spcPts val="1300"/>
              </a:lnSpc>
              <a:spcAft>
                <a:spcPts val="600"/>
              </a:spcAft>
            </a:pPr>
            <a:r>
              <a:rPr lang="en-US" sz="1000" dirty="0" smtClean="0">
                <a:effectLst/>
                <a:latin typeface="Segoe"/>
                <a:ea typeface="Calibri"/>
                <a:cs typeface="Times New Roman"/>
              </a:rPr>
              <a:t/>
            </a:r>
            <a:br>
              <a:rPr lang="en-US" sz="1000" dirty="0" smtClean="0">
                <a:effectLst/>
                <a:latin typeface="Segoe"/>
                <a:ea typeface="Calibri"/>
                <a:cs typeface="Times New Roman"/>
              </a:rPr>
            </a:br>
            <a:r>
              <a:rPr lang="en-US" sz="1000" dirty="0" smtClean="0">
                <a:effectLst/>
                <a:latin typeface="Segoe"/>
                <a:ea typeface="Calibri"/>
                <a:cs typeface="Times New Roman"/>
              </a:rPr>
              <a:t>To complete this demonstration, perform the following steps:</a:t>
            </a:r>
          </a:p>
          <a:p>
            <a:pPr marL="457200">
              <a:lnSpc>
                <a:spcPts val="1300"/>
              </a:lnSpc>
              <a:spcAft>
                <a:spcPts val="600"/>
              </a:spcAft>
            </a:pPr>
            <a:r>
              <a:rPr lang="en-US" sz="1000" dirty="0" smtClean="0">
                <a:effectLst/>
                <a:latin typeface="Segoe"/>
                <a:ea typeface="Calibri"/>
                <a:cs typeface="Times New Roman"/>
              </a:rPr>
              <a:t> </a:t>
            </a:r>
          </a:p>
          <a:p>
            <a:pPr marL="228600" lvl="0" indent="-228600">
              <a:buFont typeface="+mj-lt"/>
              <a:buAutoNum type="arabicPeriod"/>
            </a:pPr>
            <a:r>
              <a:rPr lang="en-US" dirty="0"/>
              <a:t>Switch to </a:t>
            </a:r>
            <a:r>
              <a:rPr lang="en-US" b="1" dirty="0"/>
              <a:t>NYC-SVR1</a:t>
            </a:r>
            <a:r>
              <a:rPr lang="en-US" dirty="0"/>
              <a:t> and open the </a:t>
            </a:r>
            <a:r>
              <a:rPr lang="en-US" b="1" dirty="0"/>
              <a:t>Certification Authority</a:t>
            </a:r>
            <a:r>
              <a:rPr lang="en-US" dirty="0"/>
              <a:t> console</a:t>
            </a:r>
          </a:p>
          <a:p>
            <a:pPr marL="228600" lvl="0" indent="-228600">
              <a:buFont typeface="+mj-lt"/>
              <a:buAutoNum type="arabicPeriod"/>
            </a:pPr>
            <a:r>
              <a:rPr lang="en-US" dirty="0"/>
              <a:t>Right click on the </a:t>
            </a:r>
            <a:r>
              <a:rPr lang="en-US" b="1" dirty="0"/>
              <a:t>Certificate Templates</a:t>
            </a:r>
            <a:r>
              <a:rPr lang="en-US" dirty="0"/>
              <a:t> node, and then click </a:t>
            </a:r>
            <a:r>
              <a:rPr lang="en-US" b="1" dirty="0"/>
              <a:t>Manage</a:t>
            </a:r>
            <a:r>
              <a:rPr lang="en-US" dirty="0"/>
              <a:t>.</a:t>
            </a:r>
          </a:p>
          <a:p>
            <a:pPr marL="228600" lvl="0" indent="-228600">
              <a:buFont typeface="+mj-lt"/>
              <a:buAutoNum type="arabicPeriod"/>
            </a:pPr>
            <a:r>
              <a:rPr lang="en-US" dirty="0"/>
              <a:t>Right click the </a:t>
            </a:r>
            <a:r>
              <a:rPr lang="en-US" b="1" dirty="0"/>
              <a:t>Key Recovery Agent</a:t>
            </a:r>
            <a:r>
              <a:rPr lang="en-US" dirty="0"/>
              <a:t> template and click </a:t>
            </a:r>
            <a:r>
              <a:rPr lang="en-US" b="1" dirty="0"/>
              <a:t>Properties</a:t>
            </a:r>
            <a:r>
              <a:rPr lang="en-US" dirty="0"/>
              <a:t>.</a:t>
            </a:r>
          </a:p>
          <a:p>
            <a:pPr marL="228600" lvl="0" indent="-228600">
              <a:buFont typeface="+mj-lt"/>
              <a:buAutoNum type="arabicPeriod"/>
            </a:pPr>
            <a:r>
              <a:rPr lang="en-US" dirty="0"/>
              <a:t>Ensure that </a:t>
            </a:r>
            <a:r>
              <a:rPr lang="en-US" b="1" dirty="0"/>
              <a:t>Publish certificate in Active Directory</a:t>
            </a:r>
            <a:r>
              <a:rPr lang="en-US" dirty="0"/>
              <a:t> is selected and then click </a:t>
            </a:r>
            <a:r>
              <a:rPr lang="en-US" b="1" dirty="0"/>
              <a:t>OK</a:t>
            </a:r>
            <a:r>
              <a:rPr lang="en-US" dirty="0"/>
              <a:t>.</a:t>
            </a:r>
          </a:p>
          <a:p>
            <a:pPr marL="228600" lvl="0" indent="-228600">
              <a:buFont typeface="+mj-lt"/>
              <a:buAutoNum type="arabicPeriod"/>
            </a:pPr>
            <a:r>
              <a:rPr lang="en-US" dirty="0"/>
              <a:t>Close the </a:t>
            </a:r>
            <a:r>
              <a:rPr lang="en-US" b="1" dirty="0"/>
              <a:t>Certificate Templates</a:t>
            </a:r>
            <a:r>
              <a:rPr lang="en-US" dirty="0"/>
              <a:t> </a:t>
            </a:r>
            <a:r>
              <a:rPr lang="en-US" b="1" dirty="0"/>
              <a:t>Console.</a:t>
            </a:r>
            <a:endParaRPr lang="en-US" dirty="0"/>
          </a:p>
          <a:p>
            <a:pPr marL="228600" lvl="0" indent="-228600">
              <a:buFont typeface="+mj-lt"/>
              <a:buAutoNum type="arabicPeriod"/>
            </a:pPr>
            <a:r>
              <a:rPr lang="en-US" dirty="0"/>
              <a:t>Right click on the </a:t>
            </a:r>
            <a:r>
              <a:rPr lang="en-US" b="1" dirty="0"/>
              <a:t>Certificate Templates</a:t>
            </a:r>
            <a:r>
              <a:rPr lang="en-US" dirty="0"/>
              <a:t> node, click </a:t>
            </a:r>
            <a:r>
              <a:rPr lang="en-US" b="1" dirty="0"/>
              <a:t>New</a:t>
            </a:r>
            <a:r>
              <a:rPr lang="en-US" dirty="0"/>
              <a:t> and then click </a:t>
            </a:r>
            <a:r>
              <a:rPr lang="en-US" b="1" dirty="0"/>
              <a:t>Certificate Template to Issue</a:t>
            </a:r>
            <a:r>
              <a:rPr lang="en-US" dirty="0"/>
              <a:t>.</a:t>
            </a:r>
          </a:p>
          <a:p>
            <a:pPr marL="228600" lvl="0" indent="-228600">
              <a:buFont typeface="+mj-lt"/>
              <a:buAutoNum type="arabicPeriod"/>
            </a:pPr>
            <a:r>
              <a:rPr lang="en-US" dirty="0"/>
              <a:t>Select the </a:t>
            </a:r>
            <a:r>
              <a:rPr lang="en-US" b="1" dirty="0"/>
              <a:t>Key Recovery Agent</a:t>
            </a:r>
            <a:r>
              <a:rPr lang="en-US" dirty="0"/>
              <a:t> template and then click </a:t>
            </a:r>
            <a:r>
              <a:rPr lang="en-US" b="1" dirty="0"/>
              <a:t>OK</a:t>
            </a:r>
            <a:r>
              <a:rPr lang="en-US" dirty="0"/>
              <a:t>.</a:t>
            </a:r>
          </a:p>
          <a:p>
            <a:pPr marL="228600" lvl="0" indent="-228600">
              <a:buFont typeface="+mj-lt"/>
              <a:buAutoNum type="arabicPeriod"/>
            </a:pPr>
            <a:r>
              <a:rPr lang="en-US" dirty="0"/>
              <a:t>Click </a:t>
            </a:r>
            <a:r>
              <a:rPr lang="en-US" b="1" dirty="0"/>
              <a:t>Start</a:t>
            </a:r>
            <a:r>
              <a:rPr lang="en-US" dirty="0"/>
              <a:t> and then type </a:t>
            </a:r>
            <a:r>
              <a:rPr lang="en-US" b="1" dirty="0"/>
              <a:t>MMC</a:t>
            </a:r>
            <a:r>
              <a:rPr lang="en-US" dirty="0"/>
              <a:t> and press </a:t>
            </a:r>
            <a:r>
              <a:rPr lang="en-US" b="1" dirty="0"/>
              <a:t>Enter</a:t>
            </a:r>
            <a:endParaRPr lang="en-US" dirty="0"/>
          </a:p>
          <a:p>
            <a:pPr marL="228600" lvl="0" indent="-228600">
              <a:buFont typeface="+mj-lt"/>
              <a:buAutoNum type="arabicPeriod"/>
            </a:pPr>
            <a:r>
              <a:rPr lang="en-US" dirty="0"/>
              <a:t>From the </a:t>
            </a:r>
            <a:r>
              <a:rPr lang="en-US" b="1" dirty="0"/>
              <a:t>File</a:t>
            </a:r>
            <a:r>
              <a:rPr lang="en-US" dirty="0"/>
              <a:t> menu click </a:t>
            </a:r>
            <a:r>
              <a:rPr lang="en-US" b="1" dirty="0"/>
              <a:t>Add/Remove Snap-in</a:t>
            </a:r>
            <a:endParaRPr lang="en-US" dirty="0"/>
          </a:p>
          <a:p>
            <a:pPr marL="228600" lvl="0" indent="-228600">
              <a:buFont typeface="+mj-lt"/>
              <a:buAutoNum type="arabicPeriod"/>
            </a:pPr>
            <a:r>
              <a:rPr lang="en-US" dirty="0"/>
              <a:t>Click </a:t>
            </a:r>
            <a:r>
              <a:rPr lang="en-US" b="1" dirty="0"/>
              <a:t>Certificates</a:t>
            </a:r>
            <a:r>
              <a:rPr lang="en-US" dirty="0"/>
              <a:t> and then click </a:t>
            </a:r>
            <a:r>
              <a:rPr lang="en-US" b="1" dirty="0"/>
              <a:t>Add</a:t>
            </a:r>
            <a:r>
              <a:rPr lang="en-US" dirty="0"/>
              <a:t>.</a:t>
            </a:r>
          </a:p>
          <a:p>
            <a:pPr marL="228600" lvl="0" indent="-228600">
              <a:buFont typeface="+mj-lt"/>
              <a:buAutoNum type="arabicPeriod"/>
            </a:pPr>
            <a:r>
              <a:rPr lang="en-US" dirty="0"/>
              <a:t>Click </a:t>
            </a:r>
            <a:r>
              <a:rPr lang="en-US" b="1" dirty="0"/>
              <a:t>My user account</a:t>
            </a:r>
            <a:r>
              <a:rPr lang="en-US" dirty="0"/>
              <a:t> then click </a:t>
            </a:r>
            <a:r>
              <a:rPr lang="en-US" b="1" dirty="0"/>
              <a:t>Finish</a:t>
            </a:r>
            <a:r>
              <a:rPr lang="en-US" dirty="0"/>
              <a:t>. Click </a:t>
            </a:r>
            <a:r>
              <a:rPr lang="en-US" b="1" dirty="0"/>
              <a:t>OK</a:t>
            </a:r>
            <a:r>
              <a:rPr lang="en-US" dirty="0"/>
              <a:t>.</a:t>
            </a:r>
          </a:p>
          <a:p>
            <a:pPr marL="228600" lvl="0" indent="-228600">
              <a:buFont typeface="+mj-lt"/>
              <a:buAutoNum type="arabicPeriod"/>
            </a:pPr>
            <a:r>
              <a:rPr lang="en-US" dirty="0"/>
              <a:t>Expand Certificates, right click </a:t>
            </a:r>
            <a:r>
              <a:rPr lang="en-US" b="1" dirty="0"/>
              <a:t>Personal</a:t>
            </a:r>
            <a:r>
              <a:rPr lang="en-US" dirty="0"/>
              <a:t>, click </a:t>
            </a:r>
            <a:r>
              <a:rPr lang="en-US" b="1" dirty="0"/>
              <a:t>All Tasks</a:t>
            </a:r>
            <a:r>
              <a:rPr lang="en-US" dirty="0"/>
              <a:t>, then click </a:t>
            </a:r>
            <a:r>
              <a:rPr lang="en-US" b="1" dirty="0"/>
              <a:t>Request New Certificate</a:t>
            </a:r>
            <a:r>
              <a:rPr lang="en-US" dirty="0"/>
              <a:t>.</a:t>
            </a:r>
          </a:p>
          <a:p>
            <a:pPr marL="228600" lvl="0" indent="-228600">
              <a:buFont typeface="+mj-lt"/>
              <a:buAutoNum type="arabicPeriod"/>
            </a:pPr>
            <a:r>
              <a:rPr lang="en-US" dirty="0"/>
              <a:t>Click </a:t>
            </a:r>
            <a:r>
              <a:rPr lang="en-US" b="1" dirty="0"/>
              <a:t>Next</a:t>
            </a:r>
            <a:r>
              <a:rPr lang="en-US" dirty="0"/>
              <a:t> twice and then select </a:t>
            </a:r>
            <a:r>
              <a:rPr lang="en-US" b="1" dirty="0"/>
              <a:t>Key Recovery Agent</a:t>
            </a:r>
            <a:r>
              <a:rPr lang="en-US" dirty="0"/>
              <a:t>. Click </a:t>
            </a:r>
            <a:r>
              <a:rPr lang="en-US" b="1" dirty="0"/>
              <a:t>Enroll</a:t>
            </a:r>
            <a:r>
              <a:rPr lang="en-US" dirty="0"/>
              <a:t>. Click </a:t>
            </a:r>
            <a:r>
              <a:rPr lang="en-US" b="1" dirty="0"/>
              <a:t>Finish</a:t>
            </a:r>
            <a:r>
              <a:rPr lang="en-US" dirty="0"/>
              <a:t>.</a:t>
            </a:r>
          </a:p>
          <a:p>
            <a:pPr marL="228600" lvl="0" indent="-228600">
              <a:buFont typeface="+mj-lt"/>
              <a:buAutoNum type="arabicPeriod"/>
            </a:pPr>
            <a:r>
              <a:rPr lang="en-US" dirty="0"/>
              <a:t>In the </a:t>
            </a:r>
            <a:r>
              <a:rPr lang="en-US" b="1" dirty="0"/>
              <a:t>Certification Authority</a:t>
            </a:r>
            <a:r>
              <a:rPr lang="en-US" dirty="0"/>
              <a:t> console click </a:t>
            </a:r>
            <a:r>
              <a:rPr lang="en-US" b="1" dirty="0"/>
              <a:t>Pending Requests</a:t>
            </a:r>
            <a:r>
              <a:rPr lang="en-US" dirty="0"/>
              <a:t>. Right click on the certificate in the </a:t>
            </a:r>
            <a:r>
              <a:rPr lang="en-US" b="1" dirty="0"/>
              <a:t>Pending Request</a:t>
            </a:r>
            <a:r>
              <a:rPr lang="en-US" dirty="0"/>
              <a:t> list and then click </a:t>
            </a:r>
            <a:r>
              <a:rPr lang="en-US" b="1" dirty="0"/>
              <a:t>All Tasks</a:t>
            </a:r>
            <a:r>
              <a:rPr lang="en-US" dirty="0"/>
              <a:t> then click </a:t>
            </a:r>
            <a:r>
              <a:rPr lang="en-US" b="1" dirty="0"/>
              <a:t>Issue</a:t>
            </a:r>
            <a:r>
              <a:rPr lang="en-US" dirty="0"/>
              <a:t>.</a:t>
            </a:r>
          </a:p>
          <a:p>
            <a:pPr marL="228600" lvl="0" indent="-228600">
              <a:buFont typeface="+mj-lt"/>
              <a:buAutoNum type="arabicPeriod"/>
            </a:pPr>
            <a:r>
              <a:rPr lang="en-US" dirty="0"/>
              <a:t>Right Click </a:t>
            </a:r>
            <a:r>
              <a:rPr lang="en-US" b="1" dirty="0"/>
              <a:t>Contoso-NYC-SVR1-CA</a:t>
            </a:r>
            <a:r>
              <a:rPr lang="en-US" dirty="0"/>
              <a:t> and then click </a:t>
            </a:r>
            <a:r>
              <a:rPr lang="en-US" b="1" dirty="0"/>
              <a:t>Properties</a:t>
            </a:r>
            <a:r>
              <a:rPr lang="en-US" dirty="0"/>
              <a:t>.</a:t>
            </a:r>
          </a:p>
          <a:p>
            <a:pPr marL="228600" lvl="0" indent="-228600">
              <a:buFont typeface="+mj-lt"/>
              <a:buAutoNum type="arabicPeriod"/>
            </a:pPr>
            <a:r>
              <a:rPr lang="en-US" dirty="0"/>
              <a:t>On the </a:t>
            </a:r>
            <a:r>
              <a:rPr lang="en-US" b="1" dirty="0"/>
              <a:t>Recovery Agents</a:t>
            </a:r>
            <a:r>
              <a:rPr lang="en-US" dirty="0"/>
              <a:t> tab, select </a:t>
            </a:r>
            <a:r>
              <a:rPr lang="en-US" b="1" dirty="0"/>
              <a:t>Archive the key</a:t>
            </a:r>
            <a:r>
              <a:rPr lang="en-US" dirty="0"/>
              <a:t> then click </a:t>
            </a:r>
            <a:r>
              <a:rPr lang="en-US" b="1" dirty="0"/>
              <a:t>Add</a:t>
            </a:r>
            <a:r>
              <a:rPr lang="en-US" dirty="0"/>
              <a:t>.</a:t>
            </a:r>
          </a:p>
          <a:p>
            <a:pPr marL="228600" lvl="0" indent="-228600">
              <a:buFont typeface="+mj-lt"/>
              <a:buAutoNum type="arabicPeriod"/>
            </a:pPr>
            <a:r>
              <a:rPr lang="en-US" dirty="0"/>
              <a:t>On the </a:t>
            </a:r>
            <a:r>
              <a:rPr lang="en-US" b="1" dirty="0"/>
              <a:t>Key Recovery Agent Selection</a:t>
            </a:r>
            <a:r>
              <a:rPr lang="en-US" dirty="0"/>
              <a:t> dialog box, click </a:t>
            </a:r>
            <a:r>
              <a:rPr lang="en-US" b="1" dirty="0"/>
              <a:t>OK</a:t>
            </a:r>
            <a:r>
              <a:rPr lang="en-US" dirty="0"/>
              <a:t>. Click </a:t>
            </a:r>
            <a:r>
              <a:rPr lang="en-US" b="1" dirty="0"/>
              <a:t>Apply</a:t>
            </a:r>
            <a:r>
              <a:rPr lang="en-US" dirty="0"/>
              <a:t>. </a:t>
            </a:r>
          </a:p>
          <a:p>
            <a:pPr marL="228600" lvl="0" indent="-228600">
              <a:buFont typeface="+mj-lt"/>
              <a:buAutoNum type="arabicPeriod"/>
            </a:pPr>
            <a:r>
              <a:rPr lang="en-US" dirty="0"/>
              <a:t>When prompted to restart </a:t>
            </a:r>
            <a:r>
              <a:rPr lang="en-US" b="1" dirty="0"/>
              <a:t>Active Directory Certificate Services</a:t>
            </a:r>
            <a:r>
              <a:rPr lang="en-US" dirty="0"/>
              <a:t> click </a:t>
            </a:r>
            <a:r>
              <a:rPr lang="en-US" b="1" dirty="0"/>
              <a:t>Yes</a:t>
            </a:r>
            <a:r>
              <a:rPr lang="en-US" dirty="0"/>
              <a:t>.</a:t>
            </a:r>
          </a:p>
          <a:p>
            <a:pPr marL="342900" lvl="0" indent="-342900">
              <a:lnSpc>
                <a:spcPts val="1300"/>
              </a:lnSpc>
              <a:spcAft>
                <a:spcPts val="600"/>
              </a:spcAft>
              <a:buFont typeface="Segoe"/>
              <a:buAutoNum type="arabicPeriod"/>
              <a:tabLst>
                <a:tab pos="685800" algn="l"/>
              </a:tabLst>
            </a:pPr>
            <a:endParaRPr lang="en-US" sz="1000" dirty="0" smtClean="0">
              <a:effectLst/>
              <a:latin typeface="Segoe"/>
              <a:ea typeface="Calibri"/>
              <a:cs typeface="Times New Roman"/>
            </a:endParaRPr>
          </a:p>
          <a:p>
            <a:pPr marL="228600" indent="-228600" eaLnBrk="1" hangingPunct="1">
              <a:buFont typeface="+mj-lt"/>
              <a:buAutoNum type="arabicPeriod"/>
            </a:pP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highlight>
                <a:srgbClr val="FFFF00"/>
              </a:highlight>
              <a:uLnTx/>
              <a:uFillTx/>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lang="en-US" dirty="0">
              <a:solidFill>
                <a:srgbClr val="000000"/>
              </a:solidFill>
              <a:highlight>
                <a:srgbClr val="FFFF00"/>
              </a:highlight>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highlight>
                <a:srgbClr val="FFFF00"/>
              </a:highlight>
              <a:uLnTx/>
              <a:uFillTx/>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lang="en-US" dirty="0">
              <a:solidFill>
                <a:srgbClr val="000000"/>
              </a:solidFill>
              <a:highlight>
                <a:srgbClr val="FFFF00"/>
              </a:highlight>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highlight>
                <a:srgbClr val="FFFF00"/>
              </a:highlight>
              <a:uLnTx/>
              <a:uFillTx/>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lang="en-US" dirty="0">
              <a:solidFill>
                <a:srgbClr val="000000"/>
              </a:solidFill>
              <a:highlight>
                <a:srgbClr val="FFFF00"/>
              </a:highlight>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highlight>
                <a:srgbClr val="FFFF00"/>
              </a:highlight>
              <a:uLnTx/>
              <a:uFillTx/>
              <a:latin typeface="Segoe"/>
              <a:ea typeface="Calibri"/>
              <a:cs typeface="Times New Roman"/>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lang="en-US" dirty="0">
              <a:solidFill>
                <a:srgbClr val="000000"/>
              </a:solidFill>
              <a:highlight>
                <a:srgbClr val="FFFF00"/>
              </a:highlight>
              <a:latin typeface="Segoe"/>
              <a:ea typeface="Calibri"/>
              <a:cs typeface="Times New Roman"/>
            </a:endParaRPr>
          </a:p>
          <a:p>
            <a:r>
              <a:rPr lang="en-US" dirty="0"/>
              <a:t>19. Click on the </a:t>
            </a:r>
            <a:r>
              <a:rPr lang="en-US" b="1" dirty="0"/>
              <a:t>Issued Certificates</a:t>
            </a:r>
            <a:r>
              <a:rPr lang="en-US" dirty="0"/>
              <a:t> node. Right click on the listed certificate, click </a:t>
            </a:r>
            <a:r>
              <a:rPr lang="en-US" b="1" dirty="0"/>
              <a:t>All Tasks</a:t>
            </a:r>
            <a:r>
              <a:rPr lang="en-US" dirty="0"/>
              <a:t> and then click </a:t>
            </a:r>
            <a:r>
              <a:rPr lang="en-US" b="1" dirty="0"/>
              <a:t>Export Binary Data</a:t>
            </a:r>
            <a:r>
              <a:rPr lang="en-US" dirty="0"/>
              <a:t>.</a:t>
            </a:r>
          </a:p>
          <a:p>
            <a:r>
              <a:rPr lang="en-US" dirty="0"/>
              <a:t>20. Select </a:t>
            </a:r>
            <a:r>
              <a:rPr lang="en-US" b="1" dirty="0"/>
              <a:t>Save binary data to a file</a:t>
            </a:r>
            <a:r>
              <a:rPr lang="en-US" dirty="0"/>
              <a:t> and then click </a:t>
            </a:r>
            <a:r>
              <a:rPr lang="en-US" b="1" dirty="0"/>
              <a:t>OK</a:t>
            </a:r>
            <a:r>
              <a:rPr lang="en-US" dirty="0"/>
              <a:t>.</a:t>
            </a:r>
          </a:p>
          <a:p>
            <a:r>
              <a:rPr lang="en-US" dirty="0"/>
              <a:t>21. Save the file as </a:t>
            </a:r>
            <a:r>
              <a:rPr lang="en-US" b="1" dirty="0"/>
              <a:t>Recovery_Agent.cer</a:t>
            </a:r>
            <a:r>
              <a:rPr lang="en-US" dirty="0"/>
              <a:t> on the Desktop.</a:t>
            </a:r>
          </a:p>
          <a:p>
            <a:r>
              <a:rPr lang="en-US" dirty="0"/>
              <a:t>22. In the </a:t>
            </a:r>
            <a:r>
              <a:rPr lang="en-US" b="1" dirty="0"/>
              <a:t>Certificates</a:t>
            </a:r>
            <a:r>
              <a:rPr lang="en-US" dirty="0"/>
              <a:t> console, right click on the </a:t>
            </a:r>
            <a:r>
              <a:rPr lang="en-US" b="1" dirty="0"/>
              <a:t>Personal</a:t>
            </a:r>
            <a:r>
              <a:rPr lang="en-US" dirty="0"/>
              <a:t> node, click </a:t>
            </a:r>
            <a:r>
              <a:rPr lang="en-US" b="1" dirty="0"/>
              <a:t>All Tasks</a:t>
            </a:r>
            <a:r>
              <a:rPr lang="en-US" dirty="0"/>
              <a:t>, and then click </a:t>
            </a:r>
            <a:r>
              <a:rPr lang="en-US" b="1" dirty="0"/>
              <a:t>Import</a:t>
            </a:r>
            <a:r>
              <a:rPr lang="en-US" dirty="0"/>
              <a:t>. </a:t>
            </a:r>
          </a:p>
          <a:p>
            <a:r>
              <a:rPr lang="en-US" dirty="0"/>
              <a:t>23. On the </a:t>
            </a:r>
            <a:r>
              <a:rPr lang="en-US" b="1" dirty="0"/>
              <a:t>Welcome to the Certificate Import Wizard</a:t>
            </a:r>
            <a:r>
              <a:rPr lang="en-US" dirty="0"/>
              <a:t> click </a:t>
            </a:r>
            <a:r>
              <a:rPr lang="en-US" b="1" dirty="0"/>
              <a:t>Next</a:t>
            </a:r>
            <a:r>
              <a:rPr lang="en-US" dirty="0"/>
              <a:t>.</a:t>
            </a:r>
          </a:p>
          <a:p>
            <a:r>
              <a:rPr lang="en-US" dirty="0"/>
              <a:t>24. On the </a:t>
            </a:r>
            <a:r>
              <a:rPr lang="en-US" b="1" dirty="0"/>
              <a:t>File to Import</a:t>
            </a:r>
            <a:r>
              <a:rPr lang="en-US" dirty="0"/>
              <a:t> page, click </a:t>
            </a:r>
            <a:r>
              <a:rPr lang="en-US" b="1" dirty="0"/>
              <a:t>Browse</a:t>
            </a:r>
            <a:r>
              <a:rPr lang="en-US" dirty="0"/>
              <a:t>.</a:t>
            </a:r>
          </a:p>
          <a:p>
            <a:r>
              <a:rPr lang="en-US" dirty="0"/>
              <a:t>25. Select </a:t>
            </a:r>
            <a:r>
              <a:rPr lang="en-US" b="1" dirty="0"/>
              <a:t>Recovery_Agent.cer</a:t>
            </a:r>
            <a:r>
              <a:rPr lang="en-US" dirty="0"/>
              <a:t> on the </a:t>
            </a:r>
            <a:r>
              <a:rPr lang="en-US" b="1" dirty="0"/>
              <a:t>Desktop</a:t>
            </a:r>
            <a:r>
              <a:rPr lang="en-US" dirty="0"/>
              <a:t> and then click </a:t>
            </a:r>
            <a:r>
              <a:rPr lang="en-US" b="1" dirty="0"/>
              <a:t>Open</a:t>
            </a:r>
            <a:r>
              <a:rPr lang="en-US" dirty="0"/>
              <a:t>.</a:t>
            </a:r>
          </a:p>
          <a:p>
            <a:r>
              <a:rPr lang="en-US" dirty="0"/>
              <a:t>26. Click </a:t>
            </a:r>
            <a:r>
              <a:rPr lang="en-US" b="1" dirty="0"/>
              <a:t>Next</a:t>
            </a:r>
            <a:r>
              <a:rPr lang="en-US" dirty="0"/>
              <a:t> twice and then click </a:t>
            </a:r>
            <a:r>
              <a:rPr lang="en-US" b="1" dirty="0"/>
              <a:t>Finish</a:t>
            </a:r>
            <a:r>
              <a:rPr lang="en-US" dirty="0"/>
              <a:t>. Click </a:t>
            </a:r>
            <a:r>
              <a:rPr lang="en-US" b="1" dirty="0"/>
              <a:t>OK</a:t>
            </a:r>
            <a:r>
              <a:rPr lang="en-US" dirty="0"/>
              <a:t>.</a:t>
            </a:r>
          </a:p>
          <a:p>
            <a:pPr marL="342900" marR="0" lvl="0" indent="-342900" algn="l" defTabSz="914400" rtl="0" eaLnBrk="0" fontAlgn="base" latinLnBrk="0" hangingPunct="0">
              <a:lnSpc>
                <a:spcPts val="1300"/>
              </a:lnSpc>
              <a:spcBef>
                <a:spcPct val="0"/>
              </a:spcBef>
              <a:spcAft>
                <a:spcPts val="600"/>
              </a:spcAft>
              <a:buClrTx/>
              <a:buSzTx/>
              <a:buFont typeface="Segoe"/>
              <a:buAutoNum type="arabicPeriod"/>
              <a:tabLst>
                <a:tab pos="685800" algn="l"/>
              </a:tabLst>
              <a:defRPr/>
            </a:pPr>
            <a:endParaRPr kumimoji="0" lang="en-US" sz="1000" b="0" i="0" u="none" strike="noStrike" kern="1200" cap="none" spc="0" normalizeH="0" baseline="0" noProof="0" dirty="0" smtClean="0">
              <a:ln>
                <a:noFill/>
              </a:ln>
              <a:solidFill>
                <a:srgbClr val="000000"/>
              </a:solidFill>
              <a:effectLst/>
              <a:uLnTx/>
              <a:uFillTx/>
              <a:latin typeface="Segoe"/>
              <a:ea typeface="Calibri"/>
              <a:cs typeface="Times New Roman"/>
            </a:endParaRPr>
          </a:p>
          <a:p>
            <a:pPr marL="457200" marR="0" lvl="0" indent="0" algn="l" defTabSz="914400" rtl="0" eaLnBrk="0" fontAlgn="base" latinLnBrk="0" hangingPunct="0">
              <a:lnSpc>
                <a:spcPct val="115000"/>
              </a:lnSpc>
              <a:spcBef>
                <a:spcPct val="0"/>
              </a:spcBef>
              <a:spcAft>
                <a:spcPts val="1000"/>
              </a:spcAft>
              <a:buClrTx/>
              <a:buSzTx/>
              <a:buFontTx/>
              <a:buNone/>
              <a:tabLst/>
              <a:defRPr/>
            </a:pPr>
            <a:r>
              <a:rPr kumimoji="0" lang="en-US" sz="1000" b="1" i="0" u="none" strike="noStrike" kern="1200" cap="none" spc="0" normalizeH="0" baseline="0" noProof="0" dirty="0" smtClean="0">
                <a:ln>
                  <a:noFill/>
                </a:ln>
                <a:effectLst/>
                <a:uLnTx/>
                <a:uFillTx/>
                <a:latin typeface="Segoe"/>
                <a:ea typeface="Calibri"/>
                <a:cs typeface="Times New Roman"/>
              </a:rPr>
              <a:t>Note</a:t>
            </a:r>
            <a:r>
              <a:rPr lang="en-US" dirty="0" smtClean="0">
                <a:latin typeface="Segoe"/>
                <a:ea typeface="Calibri"/>
                <a:cs typeface="Times New Roman"/>
              </a:rPr>
              <a:t>: </a:t>
            </a:r>
            <a:r>
              <a:rPr kumimoji="0" lang="en-US" sz="1000" b="0" i="0" u="none" strike="noStrike" kern="1200" cap="none" spc="0" normalizeH="0" baseline="0" noProof="0" dirty="0" smtClean="0">
                <a:ln>
                  <a:noFill/>
                </a:ln>
                <a:effectLst/>
                <a:uLnTx/>
                <a:uFillTx/>
                <a:latin typeface="Segoe"/>
                <a:ea typeface="Calibri"/>
                <a:cs typeface="Times New Roman"/>
              </a:rPr>
              <a:t>Revert the virtual machines.</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29</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43734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3555"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3</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lesson, students will be able to:</a:t>
            </a:r>
          </a:p>
          <a:p>
            <a:pPr eaLnBrk="1" hangingPunct="1"/>
            <a:endParaRPr lang="en-US" dirty="0" smtClean="0"/>
          </a:p>
          <a:p>
            <a:pPr marL="171450" indent="-171450" eaLnBrk="1" hangingPunct="1">
              <a:buFont typeface="Arial" pitchFamily="34" charset="0"/>
              <a:buChar char="•"/>
            </a:pPr>
            <a:r>
              <a:rPr lang="en-US" dirty="0" smtClean="0"/>
              <a:t>Understand</a:t>
            </a:r>
            <a:r>
              <a:rPr lang="en-US" baseline="0" dirty="0" smtClean="0"/>
              <a:t> the necessary role that Certificate Services plays in a modern network infrastructure deployment</a:t>
            </a:r>
          </a:p>
          <a:p>
            <a:pPr marL="171450" indent="-171450" eaLnBrk="1" hangingPunct="1">
              <a:buFont typeface="Arial" pitchFamily="34" charset="0"/>
              <a:buChar char="•"/>
            </a:pPr>
            <a:r>
              <a:rPr lang="en-US" baseline="0" dirty="0" smtClean="0"/>
              <a:t>The appropriate placement of Enterprise and Stand-alone certificate authorities.</a:t>
            </a:r>
          </a:p>
          <a:p>
            <a:pPr marL="171450" indent="-171450" eaLnBrk="1" hangingPunct="1">
              <a:buFont typeface="Arial" pitchFamily="34" charset="0"/>
              <a:buChar char="•"/>
            </a:pPr>
            <a:r>
              <a:rPr lang="en-US" baseline="0" dirty="0" smtClean="0"/>
              <a:t>How security can be improved by deploying an Offline Root Certification Authority</a:t>
            </a:r>
          </a:p>
          <a:p>
            <a:pPr marL="171450" indent="-171450" eaLnBrk="1" hangingPunct="1">
              <a:buFont typeface="Arial" pitchFamily="34" charset="0"/>
              <a:buChar char="•"/>
            </a:pPr>
            <a:r>
              <a:rPr lang="en-US" baseline="0" dirty="0" smtClean="0"/>
              <a:t>The placement of subordinate certificate authorities.</a:t>
            </a:r>
          </a:p>
          <a:p>
            <a:pPr marL="171450" indent="-171450" eaLnBrk="1" hangingPunct="1">
              <a:buFont typeface="Arial" pitchFamily="34" charset="0"/>
              <a:buChar char="•"/>
            </a:pPr>
            <a:r>
              <a:rPr lang="en-US" baseline="0" dirty="0" smtClean="0"/>
              <a:t>Planning certificate server management.</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30</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If organization has Windows Server 2008 or Windows Server 2008 R2 CAs,</a:t>
            </a:r>
            <a:r>
              <a:rPr lang="en-US" baseline="0" dirty="0" smtClean="0"/>
              <a:t> use Version 3. If there is a mixed Windows Server 2003/Windows Server 2008 CA deployment, use version 2 templates.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Modify certificate templates in the following circumstances: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171450" lvl="0" indent="-171450">
              <a:buFont typeface="Arial" pitchFamily="34" charset="0"/>
              <a:buChar char="•"/>
            </a:pPr>
            <a:r>
              <a:rPr lang="en-US" sz="1000" kern="1200" dirty="0" smtClean="0">
                <a:solidFill>
                  <a:schemeClr val="tx1"/>
                </a:solidFill>
                <a:effectLst/>
                <a:latin typeface="Arial" charset="0"/>
                <a:ea typeface="+mn-ea"/>
                <a:cs typeface="+mn-cs"/>
              </a:rPr>
              <a:t>When current templates are unsuitable for your organization</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Your organization may need to use features available in the CNG suite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You want to block or allow users to back up private keys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To enable </a:t>
            </a:r>
            <a:r>
              <a:rPr lang="en-US" sz="1000" kern="1200" dirty="0" err="1" smtClean="0">
                <a:solidFill>
                  <a:schemeClr val="tx1"/>
                </a:solidFill>
                <a:effectLst/>
                <a:latin typeface="Arial" charset="0"/>
                <a:ea typeface="+mn-ea"/>
                <a:cs typeface="+mn-cs"/>
              </a:rPr>
              <a:t>autoenrollment</a:t>
            </a: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To configure certificate archiving</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To specify which groups can enroll in a template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To modify certificate validity periods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 students what types of CA support modification of certificate templates (enterprise)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 students where certificate templates are stored (Active Directory)</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r>
              <a:rPr lang="en-GB" dirty="0" smtClean="0"/>
              <a:t>Create a New Certificate </a:t>
            </a:r>
            <a:r>
              <a:rPr lang="en-GB" dirty="0"/>
              <a:t>Template</a:t>
            </a:r>
            <a:br>
              <a:rPr lang="en-GB" dirty="0"/>
            </a:br>
            <a:r>
              <a:rPr lang="en-GB" dirty="0"/>
              <a:t>http://go.microsoft.com/fwlink/?LinkID=224566</a:t>
            </a:r>
            <a:endParaRPr lang="en-GB"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3555"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31</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lesson, students will be able to:</a:t>
            </a:r>
          </a:p>
          <a:p>
            <a:pPr eaLnBrk="1" hangingPunct="1"/>
            <a:endParaRPr lang="en-US" dirty="0" smtClean="0"/>
          </a:p>
          <a:p>
            <a:pPr marL="171450" indent="-171450" eaLnBrk="1" hangingPunct="1">
              <a:buFont typeface="Arial" pitchFamily="34" charset="0"/>
              <a:buChar char="•"/>
            </a:pPr>
            <a:r>
              <a:rPr lang="en-US" dirty="0" smtClean="0"/>
              <a:t>Determine</a:t>
            </a:r>
            <a:r>
              <a:rPr lang="en-US" baseline="0" dirty="0" smtClean="0"/>
              <a:t> the appropriate enrollment options for certificates</a:t>
            </a:r>
          </a:p>
          <a:p>
            <a:pPr marL="171450" indent="-171450" eaLnBrk="1" hangingPunct="1">
              <a:buFont typeface="Arial" pitchFamily="34" charset="0"/>
              <a:buChar char="•"/>
            </a:pPr>
            <a:r>
              <a:rPr lang="en-US" baseline="0" dirty="0" smtClean="0"/>
              <a:t>Configure </a:t>
            </a:r>
            <a:r>
              <a:rPr lang="en-US" baseline="0" dirty="0" err="1" smtClean="0"/>
              <a:t>autoenrollment</a:t>
            </a:r>
            <a:r>
              <a:rPr lang="en-US" baseline="0" dirty="0" smtClean="0"/>
              <a:t> and certificate renewal</a:t>
            </a:r>
          </a:p>
          <a:p>
            <a:pPr marL="171450" indent="-171450" eaLnBrk="1" hangingPunct="1">
              <a:buFont typeface="Arial" pitchFamily="34" charset="0"/>
              <a:buChar char="•"/>
            </a:pPr>
            <a:r>
              <a:rPr lang="en-US" baseline="0" dirty="0" smtClean="0"/>
              <a:t>Configure and manage certificate revocation</a:t>
            </a:r>
          </a:p>
          <a:p>
            <a:pPr marL="171450" indent="-171450" eaLnBrk="1" hangingPunct="1">
              <a:buFont typeface="Arial" pitchFamily="34" charset="0"/>
              <a:buChar char="•"/>
            </a:pPr>
            <a:r>
              <a:rPr lang="en-US" baseline="0" dirty="0" smtClean="0"/>
              <a:t>Manage Certificate Revocation Lists (CRL) deployment</a:t>
            </a:r>
          </a:p>
          <a:p>
            <a:pPr marL="171450" indent="-171450" eaLnBrk="1" hangingPunct="1">
              <a:buFont typeface="Arial" pitchFamily="34" charset="0"/>
              <a:buChar char="•"/>
            </a:pPr>
            <a:r>
              <a:rPr lang="en-US" baseline="0" dirty="0" smtClean="0"/>
              <a:t>Plan OCSP Arrays</a:t>
            </a:r>
          </a:p>
          <a:p>
            <a:pPr marL="171450" indent="-171450" eaLnBrk="1" hangingPunct="1">
              <a:buFont typeface="Arial" pitchFamily="34" charset="0"/>
              <a:buChar char="•"/>
            </a:pPr>
            <a:r>
              <a:rPr lang="en-GB" sz="1000" kern="1200" dirty="0" smtClean="0">
                <a:solidFill>
                  <a:schemeClr val="tx1"/>
                </a:solidFill>
                <a:effectLst/>
                <a:latin typeface="Arial" charset="0"/>
                <a:ea typeface="+mn-ea"/>
                <a:cs typeface="+mn-cs"/>
              </a:rPr>
              <a:t>Determine an appropriate revocation configuration</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The method used will depend on the situation.</a:t>
            </a:r>
            <a:r>
              <a:rPr lang="en-US" baseline="0" dirty="0" smtClean="0"/>
              <a:t>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aseline="0" dirty="0" smtClean="0"/>
          </a:p>
          <a:p>
            <a:r>
              <a:rPr lang="en-US" sz="1000" b="1" kern="1200" dirty="0" smtClean="0">
                <a:solidFill>
                  <a:schemeClr val="tx1"/>
                </a:solidFill>
                <a:effectLst/>
                <a:latin typeface="Arial" charset="0"/>
                <a:ea typeface="+mn-ea"/>
                <a:cs typeface="+mn-cs"/>
              </a:rPr>
              <a:t>Web Based Enrollment</a:t>
            </a:r>
          </a:p>
          <a:p>
            <a:r>
              <a:rPr lang="en-US" sz="1000" kern="1200" dirty="0" smtClean="0">
                <a:solidFill>
                  <a:schemeClr val="tx1"/>
                </a:solidFill>
                <a:effectLst/>
                <a:latin typeface="Arial" charset="0"/>
                <a:ea typeface="+mn-ea"/>
                <a:cs typeface="+mn-cs"/>
              </a:rPr>
              <a:t>Web based enrollment involves either filling out a form on a web page connected to the certificate server or submitting a prepared certificate request file in text format to the CA. When the certificate is approved, the submitter is able to download the approved certificate from the web interface.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Certificate Request File</a:t>
            </a:r>
          </a:p>
          <a:p>
            <a:r>
              <a:rPr lang="en-US" sz="1000" kern="1200" dirty="0" smtClean="0">
                <a:solidFill>
                  <a:schemeClr val="tx1"/>
                </a:solidFill>
                <a:effectLst/>
                <a:latin typeface="Arial" charset="0"/>
                <a:ea typeface="+mn-ea"/>
                <a:cs typeface="+mn-cs"/>
              </a:rPr>
              <a:t>Certificate request files can be imported manually on a CA through the Certification Authority Console. The certificate request can then be approved and the resulting certificate exported and transmitted to the requestor.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Request using Certificates Snap-In</a:t>
            </a:r>
          </a:p>
          <a:p>
            <a:r>
              <a:rPr lang="en-US" sz="1000" kern="1200" dirty="0" smtClean="0">
                <a:solidFill>
                  <a:schemeClr val="tx1"/>
                </a:solidFill>
                <a:effectLst/>
                <a:latin typeface="Arial" charset="0"/>
                <a:ea typeface="+mn-ea"/>
                <a:cs typeface="+mn-cs"/>
              </a:rPr>
              <a:t>The certificate services snap-in allows users in a domain to submit requests directly to a CA. The snap-in will display a list of certificates that the currently selected security principle has permission to enroll in and the user can select which certificate to obtain. </a:t>
            </a:r>
          </a:p>
          <a:p>
            <a:endParaRPr lang="en-US" sz="1000" b="1"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Certificates can be requested using the </a:t>
            </a:r>
            <a:r>
              <a:rPr lang="en-US" sz="1000" kern="1200" dirty="0" err="1" smtClean="0">
                <a:solidFill>
                  <a:schemeClr val="tx1"/>
                </a:solidFill>
                <a:effectLst/>
                <a:latin typeface="Arial" charset="0"/>
                <a:ea typeface="+mn-ea"/>
                <a:cs typeface="+mn-cs"/>
              </a:rPr>
              <a:t>certutil</a:t>
            </a:r>
            <a:r>
              <a:rPr lang="en-US" sz="1000" kern="1200" dirty="0" smtClean="0">
                <a:solidFill>
                  <a:schemeClr val="tx1"/>
                </a:solidFill>
                <a:effectLst/>
                <a:latin typeface="Arial" charset="0"/>
                <a:ea typeface="+mn-ea"/>
                <a:cs typeface="+mn-cs"/>
              </a:rPr>
              <a:t> command line utility. Although it is possible to script this to perform multiple requests, this will require more administrative effort than configuring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a:t>
            </a:r>
            <a:r>
              <a:rPr lang="en-US" sz="1000" kern="1200" dirty="0" err="1" smtClean="0">
                <a:solidFill>
                  <a:schemeClr val="tx1"/>
                </a:solidFill>
                <a:effectLst/>
                <a:latin typeface="Arial" charset="0"/>
                <a:ea typeface="+mn-ea"/>
                <a:cs typeface="+mn-cs"/>
              </a:rPr>
              <a:t>Certutil</a:t>
            </a:r>
            <a:r>
              <a:rPr lang="en-US" sz="1000" kern="1200" dirty="0" smtClean="0">
                <a:solidFill>
                  <a:schemeClr val="tx1"/>
                </a:solidFill>
                <a:effectLst/>
                <a:latin typeface="Arial" charset="0"/>
                <a:ea typeface="+mn-ea"/>
                <a:cs typeface="+mn-cs"/>
              </a:rPr>
              <a:t> can be useful for automating certificate request operations on stand-alone computers.</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Autoenrollment</a:t>
            </a:r>
          </a:p>
          <a:p>
            <a:r>
              <a:rPr lang="en-US" sz="1000" kern="1200" dirty="0" smtClean="0">
                <a:solidFill>
                  <a:schemeClr val="tx1"/>
                </a:solidFill>
                <a:effectLst/>
                <a:latin typeface="Arial" charset="0"/>
                <a:ea typeface="+mn-ea"/>
                <a:cs typeface="+mn-cs"/>
              </a:rPr>
              <a:t>Autoenrollment allows certificates that are configured for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to be automatically deployed to users and computers. </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In</a:t>
            </a:r>
            <a:r>
              <a:rPr lang="en-US" b="0" baseline="0" dirty="0" smtClean="0"/>
              <a:t> what situations would you use a certificate request file rather than a web based enrollment?</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r>
              <a:rPr lang="en-US" dirty="0" smtClean="0"/>
              <a:t>Basic Enrollment Process Using the Windows Server 2008 Certificate Enrollment Control</a:t>
            </a:r>
            <a:r>
              <a:rPr lang="en-GB" dirty="0"/>
              <a:t/>
            </a:r>
            <a:br>
              <a:rPr lang="en-GB" dirty="0"/>
            </a:br>
            <a:r>
              <a:rPr lang="en-GB" dirty="0" smtClean="0"/>
              <a:t>http</a:t>
            </a:r>
            <a:r>
              <a:rPr lang="en-GB" dirty="0"/>
              <a:t>://go.microsoft.com/fwlink/?LinkID=224568</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32</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33</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Setting up </a:t>
            </a:r>
            <a:r>
              <a:rPr lang="en-US" b="0" dirty="0" err="1" smtClean="0"/>
              <a:t>autoenrollment</a:t>
            </a:r>
            <a:r>
              <a:rPr lang="en-US" b="0" dirty="0" smtClean="0"/>
              <a:t> requires</a:t>
            </a:r>
            <a:r>
              <a:rPr lang="en-US" b="0" baseline="0" dirty="0" smtClean="0"/>
              <a:t> taking several important steps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0" baseline="0"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0" baseline="0" dirty="0" smtClean="0"/>
              <a:t>Configure template settings to support </a:t>
            </a:r>
            <a:r>
              <a:rPr lang="en-US" b="0" baseline="0" dirty="0" err="1" smtClean="0"/>
              <a:t>autoenrollment</a:t>
            </a:r>
            <a:r>
              <a:rPr lang="en-US" b="0" baseline="0" dirty="0" smtClean="0"/>
              <a:t>, including configuring permissions for users and computers that are able to </a:t>
            </a:r>
            <a:r>
              <a:rPr lang="en-US" b="0" baseline="0" dirty="0" err="1" smtClean="0"/>
              <a:t>autoenroll</a:t>
            </a:r>
            <a:endParaRPr lang="en-US" b="0" baseline="0" dirty="0" smtClean="0"/>
          </a:p>
          <a:p>
            <a:pPr marL="171450" marR="0" lvl="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Ensure that the certificate is a version 2 or version 3 template</a:t>
            </a:r>
          </a:p>
          <a:p>
            <a:pPr marL="171450" marR="0" lvl="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sz="1000" kern="1200" dirty="0" smtClean="0">
                <a:solidFill>
                  <a:schemeClr val="tx1"/>
                </a:solidFill>
                <a:effectLst/>
                <a:latin typeface="Arial" charset="0"/>
                <a:ea typeface="+mn-ea"/>
                <a:cs typeface="+mn-cs"/>
              </a:rPr>
              <a:t>Autoenrollment should be configured in the Default Domain Policy GPO. To configure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configure the </a:t>
            </a:r>
            <a:r>
              <a:rPr lang="en-US" sz="1000" b="1" kern="1200" dirty="0" smtClean="0">
                <a:solidFill>
                  <a:schemeClr val="tx1"/>
                </a:solidFill>
                <a:effectLst/>
                <a:latin typeface="Arial" charset="0"/>
                <a:ea typeface="+mn-ea"/>
                <a:cs typeface="+mn-cs"/>
              </a:rPr>
              <a:t>Certificate Services Client - Autoenrollment</a:t>
            </a:r>
            <a:r>
              <a:rPr lang="en-US" sz="1000" kern="1200" dirty="0" smtClean="0">
                <a:solidFill>
                  <a:schemeClr val="tx1"/>
                </a:solidFill>
                <a:effectLst/>
                <a:latin typeface="Arial" charset="0"/>
                <a:ea typeface="+mn-ea"/>
                <a:cs typeface="+mn-cs"/>
              </a:rPr>
              <a:t> policy.</a:t>
            </a:r>
          </a:p>
          <a:p>
            <a:pPr marL="514350" lvl="1" indent="-171450">
              <a:buFont typeface="Arial" pitchFamily="34" charset="0"/>
              <a:buChar char="•"/>
            </a:pPr>
            <a:r>
              <a:rPr lang="en-US" sz="1000" b="1" kern="1200" dirty="0" smtClean="0">
                <a:solidFill>
                  <a:schemeClr val="tx1"/>
                </a:solidFill>
                <a:effectLst/>
                <a:latin typeface="Arial" charset="0"/>
                <a:ea typeface="+mn-ea"/>
                <a:cs typeface="+mn-cs"/>
              </a:rPr>
              <a:t>Configuration Model. Can be set to Enabled, Disabled, or Not Configured. </a:t>
            </a:r>
            <a:r>
              <a:rPr lang="en-US" sz="1000" kern="1200" dirty="0" smtClean="0">
                <a:solidFill>
                  <a:schemeClr val="tx1"/>
                </a:solidFill>
                <a:effectLst/>
                <a:latin typeface="Arial" charset="0"/>
                <a:ea typeface="+mn-ea"/>
                <a:cs typeface="+mn-cs"/>
              </a:rPr>
              <a:t>Set to Enabled to allow Autoenrollment.</a:t>
            </a:r>
          </a:p>
          <a:p>
            <a:pPr marL="514350" lvl="1" indent="-171450">
              <a:buFont typeface="Arial" pitchFamily="34" charset="0"/>
              <a:buChar char="•"/>
            </a:pPr>
            <a:r>
              <a:rPr lang="en-US" sz="1000" b="1" kern="1200" dirty="0" smtClean="0">
                <a:solidFill>
                  <a:schemeClr val="tx1"/>
                </a:solidFill>
                <a:effectLst/>
                <a:latin typeface="Arial" charset="0"/>
                <a:ea typeface="+mn-ea"/>
                <a:cs typeface="+mn-cs"/>
              </a:rPr>
              <a:t>Renew Expired Certificate, Update Pending Certificates, and Remove Revoked Certificates.</a:t>
            </a:r>
            <a:r>
              <a:rPr lang="en-US" sz="1000" kern="1200" dirty="0" smtClean="0">
                <a:solidFill>
                  <a:schemeClr val="tx1"/>
                </a:solidFill>
                <a:effectLst/>
                <a:latin typeface="Arial" charset="0"/>
                <a:ea typeface="+mn-ea"/>
                <a:cs typeface="+mn-cs"/>
              </a:rPr>
              <a:t> Configuring this setting ensures that certificates are automatically renewed when they expire. Revoked certificates will also automatically be removed from the local certificate store.</a:t>
            </a:r>
          </a:p>
          <a:p>
            <a:pPr marL="514350" lvl="1" indent="-171450">
              <a:buFont typeface="Arial" pitchFamily="34" charset="0"/>
              <a:buChar char="•"/>
            </a:pPr>
            <a:r>
              <a:rPr lang="en-US" sz="1000" b="1" kern="1200" dirty="0" smtClean="0">
                <a:solidFill>
                  <a:schemeClr val="tx1"/>
                </a:solidFill>
                <a:effectLst/>
                <a:latin typeface="Arial" charset="0"/>
                <a:ea typeface="+mn-ea"/>
                <a:cs typeface="+mn-cs"/>
              </a:rPr>
              <a:t>Update Certificates That User Certificate Templates.</a:t>
            </a:r>
            <a:r>
              <a:rPr lang="en-US" sz="1000" kern="1200" dirty="0" smtClean="0">
                <a:solidFill>
                  <a:schemeClr val="tx1"/>
                </a:solidFill>
                <a:effectLst/>
                <a:latin typeface="Arial" charset="0"/>
                <a:ea typeface="+mn-ea"/>
                <a:cs typeface="+mn-cs"/>
              </a:rPr>
              <a:t> Enables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in new certificate templates that supersede existing templates.</a:t>
            </a:r>
          </a:p>
          <a:p>
            <a:pPr marL="514350" lvl="1" indent="-171450">
              <a:buFont typeface="Arial" pitchFamily="34" charset="0"/>
              <a:buChar char="•"/>
            </a:pPr>
            <a:r>
              <a:rPr lang="en-US" sz="1000" b="1" kern="1200" dirty="0" smtClean="0">
                <a:solidFill>
                  <a:schemeClr val="tx1"/>
                </a:solidFill>
                <a:effectLst/>
                <a:latin typeface="Arial" charset="0"/>
                <a:ea typeface="+mn-ea"/>
                <a:cs typeface="+mn-cs"/>
              </a:rPr>
              <a:t>Expiration Notification.</a:t>
            </a:r>
            <a:r>
              <a:rPr lang="en-US" sz="1000" kern="1200" dirty="0" smtClean="0">
                <a:solidFill>
                  <a:schemeClr val="tx1"/>
                </a:solidFill>
                <a:effectLst/>
                <a:latin typeface="Arial" charset="0"/>
                <a:ea typeface="+mn-ea"/>
                <a:cs typeface="+mn-cs"/>
              </a:rPr>
              <a:t> Determines whether a user is prompted to trigger reenrollment based on remaining certificate lifetime.</a:t>
            </a:r>
          </a:p>
          <a:p>
            <a:pPr marL="0" marR="0" lvl="0" indent="0" algn="l" defTabSz="914400" rtl="0" eaLnBrk="1" fontAlgn="base" latinLnBrk="0" hangingPunct="1">
              <a:lnSpc>
                <a:spcPct val="100000"/>
              </a:lnSpc>
              <a:spcBef>
                <a:spcPct val="0"/>
              </a:spcBef>
              <a:spcAft>
                <a:spcPct val="60000"/>
              </a:spcAft>
              <a:buClrTx/>
              <a:buSzTx/>
              <a:buFont typeface="Arial" pitchFamily="34" charset="0"/>
              <a:buNone/>
              <a:tabLst/>
              <a:defRPr/>
            </a:pPr>
            <a:endParaRPr lang="en-US" sz="1000" kern="1200" dirty="0" smtClean="0">
              <a:solidFill>
                <a:schemeClr val="tx1"/>
              </a:solidFill>
              <a:effectLst/>
              <a:latin typeface="Arial" charset="0"/>
              <a:ea typeface="+mn-ea"/>
              <a:cs typeface="+mn-cs"/>
            </a:endParaRP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Ask</a:t>
            </a:r>
            <a:r>
              <a:rPr lang="en-US" b="0" baseline="0" dirty="0" smtClean="0"/>
              <a:t> students what types of certificates they would configure </a:t>
            </a:r>
            <a:r>
              <a:rPr lang="en-US" b="0" baseline="0" dirty="0" err="1" smtClean="0"/>
              <a:t>autoenrollment</a:t>
            </a:r>
            <a:r>
              <a:rPr lang="en-US" b="0" baseline="0" dirty="0" smtClean="0"/>
              <a:t> for.</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baseline="0" dirty="0" smtClean="0"/>
              <a:t>Ask students what type of CA is required to support </a:t>
            </a:r>
            <a:r>
              <a:rPr lang="en-US" b="0" baseline="0" dirty="0" err="1" smtClean="0"/>
              <a:t>autoenrollment</a:t>
            </a:r>
            <a:r>
              <a:rPr lang="en-US" b="0" baseline="0" dirty="0" smtClean="0"/>
              <a:t> (Enterprise CA)</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Configure Certificate </a:t>
            </a:r>
            <a:r>
              <a:rPr lang="en-US" dirty="0" err="1" smtClean="0"/>
              <a:t>Autoenrollment</a:t>
            </a:r>
            <a:r>
              <a:rPr lang="en-US" dirty="0" smtClean="0"/>
              <a:t/>
            </a:r>
            <a:br>
              <a:rPr lang="en-US" dirty="0" smtClean="0"/>
            </a:br>
            <a:r>
              <a:rPr lang="en-US" dirty="0" smtClean="0"/>
              <a:t>http</a:t>
            </a:r>
            <a:r>
              <a:rPr lang="en-US" dirty="0"/>
              <a:t>://go.microsoft.com/fwlink/?LinkID=224569</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34</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Unspecified.</a:t>
            </a:r>
            <a:r>
              <a:rPr lang="en-GB" sz="1600" b="0" dirty="0" smtClean="0"/>
              <a:t> </a:t>
            </a:r>
            <a:r>
              <a:rPr lang="en-US" sz="1000" kern="1200" dirty="0" smtClean="0">
                <a:solidFill>
                  <a:schemeClr val="tx1"/>
                </a:solidFill>
                <a:effectLst/>
                <a:latin typeface="Arial" charset="0"/>
                <a:ea typeface="+mn-ea"/>
                <a:cs typeface="+mn-cs"/>
              </a:rPr>
              <a:t>Revokes a certificate without providing a revocation code. The drawback of this code is that it does not provide auditors with a reason as to why the certificate was revoked</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Key Compromise. </a:t>
            </a:r>
            <a:r>
              <a:rPr lang="en-US" sz="1000" kern="1200" dirty="0" smtClean="0">
                <a:solidFill>
                  <a:schemeClr val="tx1"/>
                </a:solidFill>
                <a:effectLst/>
                <a:latin typeface="Arial" charset="0"/>
                <a:ea typeface="+mn-ea"/>
                <a:cs typeface="+mn-cs"/>
              </a:rPr>
              <a:t>Use this reason when you suspect that a private key has been compromised. Use this reason when someone loses a computer or their smart card.</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CA Compromise.</a:t>
            </a:r>
            <a:r>
              <a:rPr lang="en-GB" sz="1600" b="0" dirty="0" smtClean="0"/>
              <a:t> </a:t>
            </a:r>
            <a:r>
              <a:rPr lang="en-US" sz="1000" kern="1200" dirty="0" smtClean="0">
                <a:solidFill>
                  <a:schemeClr val="tx1"/>
                </a:solidFill>
                <a:effectLst/>
                <a:latin typeface="Arial" charset="0"/>
                <a:ea typeface="+mn-ea"/>
                <a:cs typeface="+mn-cs"/>
              </a:rPr>
              <a:t>This reason is used when you suspect that a CA’s private key has been compromised and may be in the possession of unauthorized third parties.</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Change of Affiliation. </a:t>
            </a:r>
            <a:r>
              <a:rPr lang="en-US" sz="1000" kern="1200" dirty="0" smtClean="0">
                <a:solidFill>
                  <a:schemeClr val="tx1"/>
                </a:solidFill>
                <a:effectLst/>
                <a:latin typeface="Arial" charset="0"/>
                <a:ea typeface="+mn-ea"/>
                <a:cs typeface="+mn-cs"/>
              </a:rPr>
              <a:t>This reason is used when a person has left the organization or has changed roles within the organization</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Superseded.</a:t>
            </a:r>
            <a:r>
              <a:rPr lang="en-GB" sz="1600" b="0" dirty="0" smtClean="0"/>
              <a:t> </a:t>
            </a:r>
            <a:r>
              <a:rPr lang="en-US" sz="1000" kern="1200" dirty="0" smtClean="0">
                <a:solidFill>
                  <a:schemeClr val="tx1"/>
                </a:solidFill>
                <a:effectLst/>
                <a:latin typeface="Arial" charset="0"/>
                <a:ea typeface="+mn-ea"/>
                <a:cs typeface="+mn-cs"/>
              </a:rPr>
              <a:t>Use this code when a new certificate has been issued to revoke existing certificates used for the same purpose.</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Cease of Operation. </a:t>
            </a:r>
            <a:r>
              <a:rPr lang="en-US" sz="1000" kern="1200" dirty="0" smtClean="0">
                <a:solidFill>
                  <a:schemeClr val="tx1"/>
                </a:solidFill>
                <a:effectLst/>
                <a:latin typeface="Arial" charset="0"/>
                <a:ea typeface="+mn-ea"/>
                <a:cs typeface="+mn-cs"/>
              </a:rPr>
              <a:t>Use this reason when a server or workstation has been decommissioned</a:t>
            </a:r>
            <a:endParaRPr lang="en-GB" sz="1600" b="0" dirty="0" smtClean="0"/>
          </a:p>
          <a:p>
            <a:pPr marL="742950" lvl="1" indent="-285750" eaLnBrk="0" hangingPunct="0">
              <a:lnSpc>
                <a:spcPct val="90000"/>
              </a:lnSpc>
              <a:spcBef>
                <a:spcPct val="40000"/>
              </a:spcBef>
              <a:buClr>
                <a:srgbClr val="006699"/>
              </a:buClr>
              <a:buFont typeface="Arial" pitchFamily="34" charset="0"/>
              <a:buChar char="•"/>
            </a:pPr>
            <a:r>
              <a:rPr lang="en-GB" b="1" dirty="0" smtClean="0"/>
              <a:t>Certificate Hold. </a:t>
            </a:r>
            <a:r>
              <a:rPr lang="en-US" sz="1000" kern="1200" dirty="0" smtClean="0">
                <a:solidFill>
                  <a:schemeClr val="tx1"/>
                </a:solidFill>
                <a:effectLst/>
                <a:latin typeface="Arial" charset="0"/>
                <a:ea typeface="+mn-ea"/>
                <a:cs typeface="+mn-cs"/>
              </a:rPr>
              <a:t>This is a temporary revocation state, equivalent to putting a certificate on suspension.</a:t>
            </a:r>
            <a:endParaRPr lang="en-GB" sz="1600"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Status of Certificate Hold allows administrator to “</a:t>
            </a:r>
            <a:r>
              <a:rPr lang="en-US" dirty="0" err="1" smtClean="0"/>
              <a:t>Unrevoke</a:t>
            </a:r>
            <a:r>
              <a:rPr lang="en-US" dirty="0" smtClean="0"/>
              <a:t>” Certificate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29565" y="2631759"/>
            <a:ext cx="6286500" cy="591788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 students about</a:t>
            </a:r>
            <a:r>
              <a:rPr lang="en-US" baseline="0" dirty="0" smtClean="0"/>
              <a:t> the types of situations where they would revoke a certificate.</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Ask students</a:t>
            </a:r>
            <a:r>
              <a:rPr lang="en-US" baseline="0" dirty="0" smtClean="0"/>
              <a:t> about the types of situations where they would use “certificate hold”.</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Configuring Certificate Revocation</a:t>
            </a:r>
            <a:br>
              <a:rPr lang="en-US" dirty="0" smtClean="0"/>
            </a:br>
            <a:r>
              <a:rPr lang="en-US" dirty="0" smtClean="0"/>
              <a:t>http</a:t>
            </a:r>
            <a:r>
              <a:rPr lang="en-US" dirty="0"/>
              <a:t>://go.microsoft.com/fwlink/?LinkID=224570</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Manage Certificate Revocation</a:t>
            </a:r>
            <a:br>
              <a:rPr lang="en-US" dirty="0" smtClean="0"/>
            </a:br>
            <a:r>
              <a:rPr lang="en-US" dirty="0" smtClean="0"/>
              <a:t>http</a:t>
            </a:r>
            <a:r>
              <a:rPr lang="en-US" dirty="0"/>
              <a:t>://go.microsoft.com/fwlink/?LinkId=224900</a:t>
            </a:r>
            <a:endParaRPr kumimoji="0" lang="en-US" sz="1000" b="0" i="0" u="none" strike="noStrike" kern="1200" cap="none" spc="0" normalizeH="0" baseline="0" noProof="0" dirty="0" smtClean="0">
              <a:ln>
                <a:noFill/>
              </a:ln>
              <a:effectLst/>
              <a:uLnTx/>
              <a:uFillTx/>
              <a:latin typeface="Segoe"/>
              <a:ea typeface="Calibri"/>
              <a:cs typeface="Times New Roman"/>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35</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43734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457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4580" name="Rectangle 7"/>
          <p:cNvSpPr>
            <a:spLocks noGrp="1" noChangeArrowheads="1"/>
          </p:cNvSpPr>
          <p:nvPr>
            <p:ph type="sldNum" sz="quarter" idx="5"/>
          </p:nvPr>
        </p:nvSpPr>
        <p:spPr/>
        <p:txBody>
          <a:bodyPr/>
          <a:lstStyle/>
          <a:p>
            <a:pPr>
              <a:defRPr/>
            </a:pPr>
            <a:fld id="{153118CA-D3C8-40C0-8794-C73260024253}" type="slidenum">
              <a:rPr lang="en-US" smtClean="0"/>
              <a:pPr>
                <a:defRPr/>
              </a:pPr>
              <a:t>36</a:t>
            </a:fld>
            <a:endParaRPr lang="en-US" smtClean="0"/>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314325" y="2184400"/>
            <a:ext cx="6286500" cy="6843713"/>
          </a:xfrm>
          <a:noFill/>
          <a:ln/>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By editing the CRL Distribution Point (CDP)</a:t>
            </a:r>
            <a:r>
              <a:rPr lang="en-US" baseline="0" dirty="0" smtClean="0"/>
              <a:t> extension you can add and remove CRL distribution points.</a:t>
            </a:r>
            <a:endParaRPr lang="en-US" dirty="0" smtClean="0"/>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dirty="0" smtClean="0"/>
              <a:t>Possible to deploy CRL and Delta CRL</a:t>
            </a:r>
            <a:r>
              <a:rPr lang="en-US" baseline="0" dirty="0" smtClean="0"/>
              <a:t> on DFS Share and use replication to make available to branch office sites.</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CDP needs to be available, otherwise clients will not accept certificate</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Is possible to disable CDP check, but this is not recommended.</a:t>
            </a:r>
          </a:p>
          <a:p>
            <a:pPr marL="171450" marR="0" indent="-171450" algn="l" defTabSz="914400" rtl="0" eaLnBrk="1" fontAlgn="base" latinLnBrk="0" hangingPunct="1">
              <a:lnSpc>
                <a:spcPct val="100000"/>
              </a:lnSpc>
              <a:spcBef>
                <a:spcPct val="0"/>
              </a:spcBef>
              <a:spcAft>
                <a:spcPct val="60000"/>
              </a:spcAft>
              <a:buClrTx/>
              <a:buSzTx/>
              <a:buFont typeface="Arial" pitchFamily="34" charset="0"/>
              <a:buChar char="•"/>
              <a:tabLst/>
              <a:defRPr/>
            </a:pPr>
            <a:r>
              <a:rPr lang="en-US" baseline="0" dirty="0" smtClean="0"/>
              <a:t>Need to determine the appropriate CRL publication interval. Too long and clients with current CRL will not check to see if certificates are revoked. Too short and CRL checks may be performed too often.</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Ask</a:t>
            </a:r>
            <a:r>
              <a:rPr lang="en-US" b="0" baseline="0" dirty="0" smtClean="0"/>
              <a:t> students what steps they would take if they wanted to move a CDP and decommission the old location.</a:t>
            </a:r>
            <a:endParaRPr lang="en-US" b="0"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Specify CRL Distribution Points</a:t>
            </a:r>
            <a:br>
              <a:rPr lang="en-US" dirty="0" smtClean="0"/>
            </a:br>
            <a:r>
              <a:rPr lang="en-US" dirty="0" smtClean="0"/>
              <a:t>http</a:t>
            </a:r>
            <a:r>
              <a:rPr lang="en-US" dirty="0"/>
              <a:t>://go.microsoft.com/fwlink/?LinkID=224571</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92405" y="2235519"/>
            <a:ext cx="6286500" cy="706088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r>
              <a:rPr lang="en-US" sz="1000" kern="1200" dirty="0" smtClean="0">
                <a:solidFill>
                  <a:schemeClr val="tx1"/>
                </a:solidFill>
                <a:effectLst/>
                <a:latin typeface="Arial" charset="0"/>
                <a:ea typeface="+mn-ea"/>
                <a:cs typeface="+mn-cs"/>
              </a:rPr>
              <a:t>Online Certificate Status Protocol arrays allow clients to check the revocation status of individual certificates without having to download entire CRLs and Delta CRLs</a:t>
            </a:r>
          </a:p>
          <a:p>
            <a:r>
              <a:rPr lang="en-US" sz="1000" kern="1200" dirty="0" smtClean="0">
                <a:solidFill>
                  <a:schemeClr val="tx1"/>
                </a:solidFill>
                <a:effectLst/>
                <a:latin typeface="Arial" charset="0"/>
                <a:ea typeface="+mn-ea"/>
                <a:cs typeface="+mn-cs"/>
              </a:rPr>
              <a:t> </a:t>
            </a:r>
          </a:p>
          <a:p>
            <a:r>
              <a:rPr lang="en-US" sz="1000" kern="1200" dirty="0" smtClean="0">
                <a:solidFill>
                  <a:schemeClr val="tx1"/>
                </a:solidFill>
                <a:effectLst/>
                <a:latin typeface="Arial" charset="0"/>
                <a:ea typeface="+mn-ea"/>
                <a:cs typeface="+mn-cs"/>
              </a:rPr>
              <a:t>OCSP Arrays minimizes bandwidth required to support revocation queries. The client submits a query based on the certificate’s serial number and receives a response from the OCSP array.</a:t>
            </a:r>
          </a:p>
          <a:p>
            <a:endParaRPr lang="en-US" sz="1000" kern="1200" dirty="0" smtClean="0">
              <a:solidFill>
                <a:schemeClr val="tx1"/>
              </a:solidFill>
              <a:effectLst/>
              <a:latin typeface="Arial" charset="0"/>
              <a:ea typeface="+mn-ea"/>
              <a:cs typeface="+mn-cs"/>
            </a:endParaRPr>
          </a:p>
          <a:p>
            <a:pPr lvl="0"/>
            <a:r>
              <a:rPr lang="en-US" sz="1000" kern="1200" dirty="0" smtClean="0">
                <a:solidFill>
                  <a:schemeClr val="tx1"/>
                </a:solidFill>
                <a:effectLst/>
                <a:latin typeface="Arial" charset="0"/>
                <a:ea typeface="+mn-ea"/>
                <a:cs typeface="+mn-cs"/>
              </a:rPr>
              <a:t>Arrays can host revocation data for multiple CAs.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Configuring an Online Responder</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Configuring an OCSP array involves performing the following steps:</a:t>
            </a:r>
          </a:p>
          <a:p>
            <a:endParaRPr lang="en-US" sz="1000" kern="1200" dirty="0" smtClean="0">
              <a:solidFill>
                <a:schemeClr val="tx1"/>
              </a:solidFill>
              <a:effectLst/>
              <a:latin typeface="Arial" charset="0"/>
              <a:ea typeface="+mn-ea"/>
              <a:cs typeface="+mn-cs"/>
            </a:endParaRPr>
          </a:p>
          <a:p>
            <a:pPr marL="228600" lvl="0" indent="-228600">
              <a:buFont typeface="+mj-lt"/>
              <a:buAutoNum type="arabicPeriod"/>
            </a:pPr>
            <a:r>
              <a:rPr lang="en-US" sz="1000" kern="1200" dirty="0" smtClean="0">
                <a:solidFill>
                  <a:schemeClr val="tx1"/>
                </a:solidFill>
                <a:effectLst/>
                <a:latin typeface="Arial" charset="0"/>
                <a:ea typeface="+mn-ea"/>
                <a:cs typeface="+mn-cs"/>
              </a:rPr>
              <a:t>Adding the Online Responder role service to a computer running Windows Server 2008 or Windows Server 2008 R2</a:t>
            </a:r>
          </a:p>
          <a:p>
            <a:pPr marL="228600" lvl="0" indent="-228600">
              <a:buFont typeface="+mj-lt"/>
              <a:buAutoNum type="arabicPeriod"/>
            </a:pPr>
            <a:r>
              <a:rPr lang="en-US" sz="1000" kern="1200" dirty="0" smtClean="0">
                <a:solidFill>
                  <a:schemeClr val="tx1"/>
                </a:solidFill>
                <a:effectLst/>
                <a:latin typeface="Arial" charset="0"/>
                <a:ea typeface="+mn-ea"/>
                <a:cs typeface="+mn-cs"/>
              </a:rPr>
              <a:t>Configuring an Enterprise CA running Windows Server 2008 or Windows Server 2008 R2 to issue certificates based off the OCSP Response Signing template</a:t>
            </a:r>
          </a:p>
          <a:p>
            <a:pPr marL="228600" lvl="0" indent="-228600">
              <a:buFont typeface="+mj-lt"/>
              <a:buAutoNum type="arabicPeriod"/>
            </a:pPr>
            <a:r>
              <a:rPr lang="en-US" sz="1000" kern="1200" dirty="0" smtClean="0">
                <a:solidFill>
                  <a:schemeClr val="tx1"/>
                </a:solidFill>
                <a:effectLst/>
                <a:latin typeface="Arial" charset="0"/>
                <a:ea typeface="+mn-ea"/>
                <a:cs typeface="+mn-cs"/>
              </a:rPr>
              <a:t>Configure the Authority Information Access settings to point to the OCSP array</a:t>
            </a:r>
          </a:p>
          <a:p>
            <a:pPr marL="228600" lvl="0" indent="-228600">
              <a:buFont typeface="+mj-lt"/>
              <a:buAutoNum type="arabicPeriod"/>
            </a:pPr>
            <a:r>
              <a:rPr lang="en-US" sz="1000" kern="1200" dirty="0" smtClean="0">
                <a:solidFill>
                  <a:schemeClr val="tx1"/>
                </a:solidFill>
                <a:effectLst/>
                <a:latin typeface="Arial" charset="0"/>
                <a:ea typeface="+mn-ea"/>
                <a:cs typeface="+mn-cs"/>
              </a:rPr>
              <a:t>Enrolling the computer or computers that will host the OCSP array in certificates created off the OCSP Response Signing template</a:t>
            </a:r>
          </a:p>
          <a:p>
            <a:pPr marL="228600" lvl="0" indent="-228600">
              <a:buFont typeface="+mj-lt"/>
              <a:buAutoNum type="arabicPeriod"/>
            </a:pPr>
            <a:r>
              <a:rPr lang="en-US" sz="1000" kern="1200" dirty="0" smtClean="0">
                <a:solidFill>
                  <a:schemeClr val="tx1"/>
                </a:solidFill>
                <a:effectLst/>
                <a:latin typeface="Arial" charset="0"/>
                <a:ea typeface="+mn-ea"/>
                <a:cs typeface="+mn-cs"/>
              </a:rPr>
              <a:t>Creating a revocation configuration using the Online Responder Management console. You can create multiple revocation configurations to provide online responder services to multiple CAs.</a:t>
            </a:r>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What is the primary drawback of OCSP arrays?</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Lack of direct support for Windows XP (though third party OCSP clients are available)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Online Responder</a:t>
            </a:r>
            <a:br>
              <a:rPr lang="en-US" b="0" dirty="0" smtClean="0"/>
            </a:br>
            <a:r>
              <a:rPr lang="en-US" dirty="0" smtClean="0"/>
              <a:t>http</a:t>
            </a:r>
            <a:r>
              <a:rPr lang="en-US" dirty="0"/>
              <a:t>://go.microsoft.com/fwlink/?LinkID=224572</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37</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6705" y="2403159"/>
            <a:ext cx="6286500" cy="620744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171450" lvl="0" indent="-171450">
              <a:buFont typeface="Arial" pitchFamily="34" charset="0"/>
              <a:buChar char="•"/>
            </a:pPr>
            <a:r>
              <a:rPr lang="en-US" sz="1000" kern="1200" dirty="0" smtClean="0">
                <a:solidFill>
                  <a:schemeClr val="tx1"/>
                </a:solidFill>
                <a:effectLst/>
                <a:latin typeface="Arial" charset="0"/>
                <a:ea typeface="+mn-ea"/>
                <a:cs typeface="+mn-cs"/>
              </a:rPr>
              <a:t>Organizations should move towards using OCSP rather than traditional CDP to support CRLs</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OCSP use substantially less bandwidth</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CRL checks performed more quickly, improving client performance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Use traditional CDP when clients do not support OCSP</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Both OCSP and traditional CDP can be used in conjunction with one another</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Consider using a DFS share as a CDP</a:t>
            </a:r>
          </a:p>
          <a:p>
            <a:pPr marL="514350" marR="0" lvl="1" indent="-171450" algn="l" defTabSz="914400" rtl="0" eaLnBrk="0" fontAlgn="base" latinLnBrk="0" hangingPunct="0">
              <a:lnSpc>
                <a:spcPct val="100000"/>
              </a:lnSpc>
              <a:spcBef>
                <a:spcPct val="0"/>
              </a:spcBef>
              <a:spcAft>
                <a:spcPct val="60000"/>
              </a:spcAft>
              <a:buClr>
                <a:srgbClr val="336699"/>
              </a:buClr>
              <a:buSzTx/>
              <a:buFont typeface="Arial" pitchFamily="34" charset="0"/>
              <a:buChar char="•"/>
              <a:tabLst/>
              <a:defRPr/>
            </a:pPr>
            <a:r>
              <a:rPr lang="en-US" dirty="0" smtClean="0"/>
              <a:t>Organizations</a:t>
            </a:r>
            <a:r>
              <a:rPr lang="en-US" baseline="0" dirty="0" smtClean="0"/>
              <a:t> with Windows XP clients still need to support traditional revocation configurations</a:t>
            </a:r>
            <a:endParaRPr lang="en-US"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Use separate CDPs and CRLs for certificates issued to external clients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Use Certificate Hold status where possible as this allows you to reverse a certificate revocation</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Configure a CRL publication period that reflects how often your organization revokes certificates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Develop a written policy for determining when to revoke certificates.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Why is a written</a:t>
            </a:r>
            <a:r>
              <a:rPr lang="en-US" baseline="0" dirty="0" smtClean="0"/>
              <a:t> policy important when it comes to certificate revocation?</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Online Responder</a:t>
            </a:r>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hlinkClick r:id="rId3"/>
              </a:rPr>
              <a:t>http://technet.microsoft.com/en-us/library/cc754223(WS.10).aspx</a:t>
            </a:r>
            <a:endParaRPr lang="ga-IE" b="1"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38</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5745" y="2159319"/>
            <a:ext cx="6286500" cy="6847522"/>
          </a:xfrm>
        </p:spPr>
        <p:txBody>
          <a:bodyPr/>
          <a:lstStyle/>
          <a:p>
            <a:r>
              <a:rPr lang="en-US" sz="1000" b="0" kern="1200" dirty="0" smtClean="0">
                <a:solidFill>
                  <a:schemeClr val="tx1"/>
                </a:solidFill>
                <a:effectLst/>
                <a:latin typeface="Arial" charset="0"/>
                <a:ea typeface="+mn-ea"/>
                <a:cs typeface="+mn-cs"/>
              </a:rPr>
              <a:t>Consider the following scenarios, and then discuss your answers to the questions with the class. Use the discussion as an opportunity to fill in any gaps in the student’s knowledge.</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Your organization’s previous administrator was fired because she would use certificate services privileges to view the encrypted files of other users on the network.</a:t>
            </a: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How can you ensure that the newly hired administrator responsible for managing the CA cannot recover everyone’s EFS private keys?</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Use administrative role separation to separate the CA Administrator role from the Certificate Manager role. Also ensure that the systems administrator is not configured as a Key Recovery Agent. You can even go as far as to export the KRA private certificate and put it in a safe.</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 </a:t>
            </a:r>
            <a:r>
              <a:rPr lang="en-US" sz="1000" kern="1200" dirty="0" smtClean="0">
                <a:solidFill>
                  <a:schemeClr val="tx1"/>
                </a:solidFill>
                <a:effectLst/>
                <a:latin typeface="Arial" charset="0"/>
                <a:ea typeface="+mn-ea"/>
                <a:cs typeface="+mn-cs"/>
              </a:rPr>
              <a:t>Your organization’s Enterprise Root CA was compromised by Malware and had to be decommissioned. This involved a substantial effort.</a:t>
            </a:r>
            <a:r>
              <a:rPr lang="en-US" sz="1000" b="1" kern="1200" dirty="0" smtClean="0">
                <a:solidFill>
                  <a:schemeClr val="tx1"/>
                </a:solidFill>
                <a:effectLst/>
                <a:latin typeface="Arial" charset="0"/>
                <a:ea typeface="+mn-ea"/>
                <a:cs typeface="+mn-cs"/>
              </a:rPr>
              <a:t> </a:t>
            </a:r>
            <a:endParaRPr lang="en-US"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 </a:t>
            </a:r>
            <a:r>
              <a:rPr lang="en-US" sz="1000" kern="1200" dirty="0" smtClean="0">
                <a:solidFill>
                  <a:schemeClr val="tx1"/>
                </a:solidFill>
                <a:effectLst/>
                <a:latin typeface="Arial" charset="0"/>
                <a:ea typeface="+mn-ea"/>
                <a:cs typeface="+mn-cs"/>
              </a:rPr>
              <a:t>What steps can be taken to maximize the security of the root CA?</a:t>
            </a:r>
          </a:p>
          <a:p>
            <a:r>
              <a:rPr lang="en-US" sz="1000" b="1" kern="1200" dirty="0" smtClean="0">
                <a:solidFill>
                  <a:schemeClr val="tx1"/>
                </a:solidFill>
                <a:effectLst/>
                <a:latin typeface="Arial" charset="0"/>
                <a:ea typeface="+mn-ea"/>
                <a:cs typeface="+mn-cs"/>
              </a:rPr>
              <a:t>Answer: </a:t>
            </a:r>
            <a:r>
              <a:rPr lang="en-US" sz="1000" kern="1200" dirty="0" smtClean="0">
                <a:solidFill>
                  <a:schemeClr val="tx1"/>
                </a:solidFill>
                <a:effectLst/>
                <a:latin typeface="Arial" charset="0"/>
                <a:ea typeface="+mn-ea"/>
                <a:cs typeface="+mn-cs"/>
              </a:rPr>
              <a:t>Use an offline root CA. These can be deployed as virtual machines on removable media, stored offline on a </a:t>
            </a:r>
            <a:r>
              <a:rPr lang="en-US" sz="1000" kern="1200" dirty="0" err="1" smtClean="0">
                <a:solidFill>
                  <a:schemeClr val="tx1"/>
                </a:solidFill>
                <a:effectLst/>
                <a:latin typeface="Arial" charset="0"/>
                <a:ea typeface="+mn-ea"/>
                <a:cs typeface="+mn-cs"/>
              </a:rPr>
              <a:t>BitLocker</a:t>
            </a:r>
            <a:r>
              <a:rPr lang="en-US" sz="1000" kern="1200" dirty="0" smtClean="0">
                <a:solidFill>
                  <a:schemeClr val="tx1"/>
                </a:solidFill>
                <a:effectLst/>
                <a:latin typeface="Arial" charset="0"/>
                <a:ea typeface="+mn-ea"/>
                <a:cs typeface="+mn-cs"/>
              </a:rPr>
              <a:t> encrypted drive until needed for certificate issuance</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Your organization wants to use Computer certificates to authenticate IPsec connections. You want to minimize the amount of effort required to deploy the certificates required to do this, you want to be able to recover private keys, and you want to be able to use Suite B cryptographic algorithms.</a:t>
            </a: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What aspects should you consider when developing or modifying the existing Computer certificate template?</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As Computer templates are version one and you want to implement Suite B cryptographic algorithms, it will be necessary to use a version 3 duplicate template, suitably modified to also allow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and key archiving.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Scenario:</a:t>
            </a:r>
            <a:r>
              <a:rPr lang="en-US" sz="1000" kern="1200" dirty="0" smtClean="0">
                <a:solidFill>
                  <a:schemeClr val="tx1"/>
                </a:solidFill>
                <a:effectLst/>
                <a:latin typeface="Arial" charset="0"/>
                <a:ea typeface="+mn-ea"/>
                <a:cs typeface="+mn-cs"/>
              </a:rPr>
              <a:t> Your organization wants to use EFS to protect personal files. You are planning an EFS deployment strategy, but want to ensure that encrypted data can be recovered in the event that an employee leaves the organization.</a:t>
            </a: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What factors should you take into account when deciding whether to use Data Recovery Agents or Key Recovery Agents</a:t>
            </a: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Answers will vary depending on the organization. KRA will allow recovery of individual private certificates, which accomplishes the goal but requires more effort. DRA allows recovery of all encrypted data and hence poses a security risk.</a:t>
            </a:r>
          </a:p>
          <a:p>
            <a:endParaRPr lang="en-GB" sz="10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39</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982295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5745" y="2525079"/>
            <a:ext cx="6286500" cy="626840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That Certificate Services forms an important part of an internal network infrastructure. On Windows Server 2008 R2 networks you can choose to deploy certificate</a:t>
            </a:r>
            <a:r>
              <a:rPr lang="en-US" baseline="0" dirty="0" smtClean="0"/>
              <a:t> services to increase the security of a variety of network services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Roles supported by Certificate Services: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r>
              <a:rPr lang="en-US" sz="1000" b="1" kern="1200" dirty="0" smtClean="0">
                <a:solidFill>
                  <a:schemeClr val="tx1"/>
                </a:solidFill>
                <a:effectLst/>
                <a:latin typeface="Arial" charset="0"/>
                <a:ea typeface="+mn-ea"/>
                <a:cs typeface="+mn-cs"/>
              </a:rPr>
              <a:t>Server certificates used for SSL/TLS</a:t>
            </a:r>
          </a:p>
          <a:p>
            <a:r>
              <a:rPr lang="en-US" sz="1000" kern="1200" dirty="0" smtClean="0">
                <a:solidFill>
                  <a:schemeClr val="tx1"/>
                </a:solidFill>
                <a:effectLst/>
                <a:latin typeface="Arial" charset="0"/>
                <a:ea typeface="+mn-ea"/>
                <a:cs typeface="+mn-cs"/>
              </a:rPr>
              <a:t>Server certificates are used to provide both server identification and transmission encryption. A common use for this certificate type is for websites that want to support SSL connections. </a:t>
            </a:r>
          </a:p>
          <a:p>
            <a:endParaRPr lang="en-US"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IPsec authentication</a:t>
            </a:r>
          </a:p>
          <a:p>
            <a:r>
              <a:rPr lang="en-US" sz="1000" kern="1200" dirty="0" smtClean="0">
                <a:solidFill>
                  <a:schemeClr val="tx1"/>
                </a:solidFill>
                <a:effectLst/>
                <a:latin typeface="Arial" charset="0"/>
                <a:ea typeface="+mn-ea"/>
                <a:cs typeface="+mn-cs"/>
              </a:rPr>
              <a:t>Computer certificate authentication is the most secure form of IPsec authentication as duplicating a certificate is significantly more challenging than duplicating a pre-shared key.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NAP with IPsec enforcement</a:t>
            </a:r>
          </a:p>
          <a:p>
            <a:r>
              <a:rPr lang="en-US" sz="1000" kern="1200" dirty="0" smtClean="0">
                <a:solidFill>
                  <a:schemeClr val="tx1"/>
                </a:solidFill>
                <a:effectLst/>
                <a:latin typeface="Arial" charset="0"/>
                <a:ea typeface="+mn-ea"/>
                <a:cs typeface="+mn-cs"/>
              </a:rPr>
              <a:t>Network Access Protection with IPsec enforcement uses health certificates, which are a form of computer certificate, to protect networks from computers that don’t meet health requirements. </a:t>
            </a:r>
          </a:p>
          <a:p>
            <a:endParaRPr lang="en-US"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Encrypting File System</a:t>
            </a:r>
          </a:p>
          <a:p>
            <a:r>
              <a:rPr lang="en-US" sz="1000" kern="1200" dirty="0" smtClean="0">
                <a:solidFill>
                  <a:schemeClr val="tx1"/>
                </a:solidFill>
                <a:effectLst/>
                <a:latin typeface="Arial" charset="0"/>
                <a:ea typeface="+mn-ea"/>
                <a:cs typeface="+mn-cs"/>
              </a:rPr>
              <a:t>Instead of using locally generated certificates, AD CS can be configured to centrally issue EFS certificates, and the public keys can be stored in Active Directory. </a:t>
            </a:r>
          </a:p>
          <a:p>
            <a:endParaRPr lang="en-US" sz="1000" b="1" kern="1200" dirty="0" smtClean="0">
              <a:solidFill>
                <a:schemeClr val="tx1"/>
              </a:solidFill>
              <a:effectLst/>
              <a:latin typeface="Arial" charset="0"/>
              <a:ea typeface="+mn-ea"/>
              <a:cs typeface="+mn-cs"/>
            </a:endParaRPr>
          </a:p>
          <a:p>
            <a:r>
              <a:rPr lang="en-US" sz="1000" b="1" kern="1200" dirty="0" err="1" smtClean="0">
                <a:solidFill>
                  <a:schemeClr val="tx1"/>
                </a:solidFill>
                <a:effectLst/>
                <a:latin typeface="Arial" charset="0"/>
                <a:ea typeface="+mn-ea"/>
                <a:cs typeface="+mn-cs"/>
              </a:rPr>
              <a:t>BitLocker</a:t>
            </a:r>
            <a:endParaRPr lang="en-US" sz="1000" b="1" kern="1200" dirty="0" smtClean="0">
              <a:solidFill>
                <a:schemeClr val="tx1"/>
              </a:solidFill>
              <a:effectLst/>
              <a:latin typeface="Arial" charset="0"/>
              <a:ea typeface="+mn-ea"/>
              <a:cs typeface="+mn-cs"/>
            </a:endParaRPr>
          </a:p>
          <a:p>
            <a:r>
              <a:rPr lang="en-US" sz="1000" kern="1200" dirty="0" err="1" smtClean="0">
                <a:solidFill>
                  <a:schemeClr val="tx1"/>
                </a:solidFill>
                <a:effectLst/>
                <a:latin typeface="Arial" charset="0"/>
                <a:ea typeface="+mn-ea"/>
                <a:cs typeface="+mn-cs"/>
              </a:rPr>
              <a:t>BitLocker</a:t>
            </a:r>
            <a:r>
              <a:rPr lang="en-US" sz="1000" kern="1200" dirty="0" smtClean="0">
                <a:solidFill>
                  <a:schemeClr val="tx1"/>
                </a:solidFill>
                <a:effectLst/>
                <a:latin typeface="Arial" charset="0"/>
                <a:ea typeface="+mn-ea"/>
                <a:cs typeface="+mn-cs"/>
              </a:rPr>
              <a:t> can be configured to use a certificate issued from an AD CS CA as a Data Recovery Agent. </a:t>
            </a:r>
          </a:p>
          <a:p>
            <a:endParaRPr lang="en-US" sz="1000" b="1"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0"/>
              </a:spcBef>
              <a:spcAft>
                <a:spcPct val="6000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6517887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2969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29700" name="Rectangle 7"/>
          <p:cNvSpPr>
            <a:spLocks noGrp="1" noChangeArrowheads="1"/>
          </p:cNvSpPr>
          <p:nvPr>
            <p:ph type="sldNum" sz="quarter" idx="5"/>
          </p:nvPr>
        </p:nvSpPr>
        <p:spPr/>
        <p:txBody>
          <a:bodyPr/>
          <a:lstStyle/>
          <a:p>
            <a:pPr>
              <a:defRPr/>
            </a:pPr>
            <a:fld id="{7A6C0C32-33B8-4170-9221-448B81B1BED0}" type="slidenum">
              <a:rPr lang="en-US" smtClean="0"/>
              <a:pPr>
                <a:defRPr/>
              </a:pPr>
              <a:t>40</a:t>
            </a:fld>
            <a:endParaRPr lang="en-US" smtClean="0"/>
          </a:p>
        </p:txBody>
      </p:sp>
      <p:sp>
        <p:nvSpPr>
          <p:cNvPr id="27653" name="Rectangle 2"/>
          <p:cNvSpPr>
            <a:spLocks noGrp="1" noRot="1" noChangeAspect="1" noChangeArrowheads="1" noTextEdit="1"/>
          </p:cNvSpPr>
          <p:nvPr>
            <p:ph type="sldImg"/>
          </p:nvPr>
        </p:nvSpPr>
        <p:spPr>
          <a:xfrm>
            <a:off x="4373563" y="85725"/>
            <a:ext cx="2528887" cy="1897063"/>
          </a:xfrm>
          <a:ln/>
        </p:spPr>
      </p:sp>
      <p:sp>
        <p:nvSpPr>
          <p:cNvPr id="27654" name="Rectangle 855042"/>
          <p:cNvSpPr>
            <a:spLocks noGrp="1" noChangeArrowheads="1"/>
          </p:cNvSpPr>
          <p:nvPr>
            <p:ph type="body" idx="1"/>
          </p:nvPr>
        </p:nvSpPr>
        <p:spPr>
          <a:xfrm>
            <a:off x="361950" y="2266950"/>
            <a:ext cx="6286500" cy="4678363"/>
          </a:xfrm>
          <a:noFill/>
          <a:ln/>
        </p:spPr>
        <p:txBody>
          <a:bodyPr/>
          <a:lstStyle/>
          <a:p>
            <a:pPr eaLnBrk="1" hangingPunct="1"/>
            <a:r>
              <a:rPr lang="en-US" dirty="0" smtClean="0"/>
              <a:t>Lab objectives:</a:t>
            </a:r>
          </a:p>
          <a:p>
            <a:pPr marL="171450" lvl="0" indent="-171450">
              <a:buFont typeface="Arial" pitchFamily="34" charset="0"/>
              <a:buChar char="•"/>
            </a:pPr>
            <a:r>
              <a:rPr lang="en-US" sz="1000" u="none" kern="1200" dirty="0" smtClean="0">
                <a:solidFill>
                  <a:schemeClr val="tx1"/>
                </a:solidFill>
                <a:effectLst/>
                <a:latin typeface="Arial" charset="0"/>
                <a:ea typeface="+mn-ea"/>
                <a:cs typeface="+mn-cs"/>
              </a:rPr>
              <a:t>Analyze a certificate services deployment plan</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Configure Active Directory to use an offline root CA</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Configure certificate templates to support key recovery</a:t>
            </a:r>
          </a:p>
          <a:p>
            <a:pPr marL="171450" indent="-171450">
              <a:buFont typeface="Arial" pitchFamily="34" charset="0"/>
              <a:buChar char="•"/>
            </a:pPr>
            <a:r>
              <a:rPr lang="en-US" sz="1000" kern="1200" dirty="0" smtClean="0">
                <a:solidFill>
                  <a:schemeClr val="tx1"/>
                </a:solidFill>
                <a:effectLst/>
                <a:latin typeface="Arial" charset="0"/>
                <a:ea typeface="+mn-ea"/>
                <a:cs typeface="+mn-cs"/>
              </a:rPr>
              <a:t>Configure an online responder to support an offline root CA</a:t>
            </a:r>
            <a:endParaRPr lang="en-US" dirty="0" smtClean="0"/>
          </a:p>
          <a:p>
            <a:pPr eaLnBrk="1" hangingPunct="1"/>
            <a:endParaRPr lang="en-US" b="1" dirty="0" smtClean="0"/>
          </a:p>
          <a:p>
            <a:pPr eaLnBrk="1" hangingPunct="1"/>
            <a:r>
              <a:rPr lang="en-US" b="1" dirty="0" smtClean="0"/>
              <a:t>Exercise 1</a:t>
            </a:r>
          </a:p>
          <a:p>
            <a:pPr eaLnBrk="1" hangingPunct="1"/>
            <a:r>
              <a:rPr lang="en-US" dirty="0" smtClean="0"/>
              <a:t>In this exercise, students</a:t>
            </a:r>
            <a:r>
              <a:rPr lang="en-US" baseline="0" dirty="0" smtClean="0"/>
              <a:t> will analyze an existing organization and suggest an AD CS deployment based on organizational needs and constraints.</a:t>
            </a:r>
          </a:p>
          <a:p>
            <a:pPr eaLnBrk="1" hangingPunct="1"/>
            <a:endParaRPr lang="en-US" dirty="0" smtClean="0"/>
          </a:p>
          <a:p>
            <a:pPr eaLnBrk="1" hangingPunct="1"/>
            <a:r>
              <a:rPr lang="en-US" b="1" dirty="0" smtClean="0"/>
              <a:t>Exercise 2</a:t>
            </a:r>
          </a:p>
          <a:p>
            <a:pPr eaLnBrk="1" hangingPunct="1"/>
            <a:r>
              <a:rPr lang="en-US" dirty="0" smtClean="0"/>
              <a:t>In this exercise, students will configure both a stand-alone root and an enterprise subordinate CA. The subordinate CA’s certificate will be signed by the enterprise root CA on NYC-DC1</a:t>
            </a:r>
          </a:p>
          <a:p>
            <a:pPr eaLnBrk="1" hangingPunct="1"/>
            <a:endParaRPr lang="en-US" dirty="0" smtClean="0"/>
          </a:p>
          <a:p>
            <a:pPr eaLnBrk="1" hangingPunct="1"/>
            <a:r>
              <a:rPr lang="en-US" b="1" dirty="0" smtClean="0"/>
              <a:t>Exercise 3</a:t>
            </a:r>
          </a:p>
          <a:p>
            <a:pPr eaLnBrk="1" hangingPunct="1"/>
            <a:r>
              <a:rPr lang="en-US" dirty="0" smtClean="0"/>
              <a:t>In this exercise, students will configure key archiving</a:t>
            </a:r>
            <a:r>
              <a:rPr lang="en-US" baseline="0" dirty="0" smtClean="0"/>
              <a:t> and recovery. Students will then recover a deleted EFS certificate.</a:t>
            </a:r>
            <a:endParaRPr lang="en-US" dirty="0" smtClean="0"/>
          </a:p>
          <a:p>
            <a:pPr eaLnBrk="1" hangingPunct="1"/>
            <a:endParaRPr lang="en-US" dirty="0" smtClean="0"/>
          </a:p>
          <a:p>
            <a:pPr eaLnBrk="1" hangingPunct="1"/>
            <a:r>
              <a:rPr lang="en-US" b="1" dirty="0" smtClean="0"/>
              <a:t>Exercise 4</a:t>
            </a:r>
          </a:p>
          <a:p>
            <a:pPr eaLnBrk="1" hangingPunct="1"/>
            <a:r>
              <a:rPr lang="en-US" b="0" dirty="0" smtClean="0"/>
              <a:t>In</a:t>
            </a:r>
            <a:r>
              <a:rPr lang="en-US" b="0" baseline="0" dirty="0" smtClean="0"/>
              <a:t> this exercise, students will configure an Online Certificate Status Protocol Array.</a:t>
            </a:r>
            <a:endParaRPr lang="en-US" b="0"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30723"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30724" name="Rectangle 7"/>
          <p:cNvSpPr>
            <a:spLocks noGrp="1" noChangeArrowheads="1"/>
          </p:cNvSpPr>
          <p:nvPr>
            <p:ph type="sldNum" sz="quarter" idx="5"/>
          </p:nvPr>
        </p:nvSpPr>
        <p:spPr/>
        <p:txBody>
          <a:bodyPr/>
          <a:lstStyle/>
          <a:p>
            <a:pPr>
              <a:defRPr/>
            </a:pPr>
            <a:fld id="{6EC82D03-7CD6-46E4-9A3B-7556520CB249}" type="slidenum">
              <a:rPr lang="en-US" smtClean="0"/>
              <a:pPr>
                <a:defRPr/>
              </a:pPr>
              <a:t>41</a:t>
            </a:fld>
            <a:endParaRPr lang="en-US" smtClean="0"/>
          </a:p>
        </p:txBody>
      </p:sp>
      <p:sp>
        <p:nvSpPr>
          <p:cNvPr id="28677" name="Rectangle 2"/>
          <p:cNvSpPr>
            <a:spLocks noGrp="1" noRot="1" noChangeAspect="1" noChangeArrowheads="1" noTextEdit="1"/>
          </p:cNvSpPr>
          <p:nvPr>
            <p:ph type="sldImg"/>
          </p:nvPr>
        </p:nvSpPr>
        <p:spPr>
          <a:xfrm>
            <a:off x="4333875" y="84138"/>
            <a:ext cx="2573338" cy="1930400"/>
          </a:xfrm>
          <a:ln/>
        </p:spPr>
      </p:sp>
      <p:sp>
        <p:nvSpPr>
          <p:cNvPr id="28678" name="Rectangle 4"/>
          <p:cNvSpPr>
            <a:spLocks noGrp="1" noChangeArrowheads="1"/>
          </p:cNvSpPr>
          <p:nvPr>
            <p:ph type="body" idx="1"/>
          </p:nvPr>
        </p:nvSpPr>
        <p:spPr>
          <a:xfrm>
            <a:off x="314325" y="2268538"/>
            <a:ext cx="6286500" cy="6759575"/>
          </a:xfrm>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p:txBody>
          <a:bodyPr/>
          <a:lstStyle/>
          <a:p>
            <a:r>
              <a:rPr lang="en-US" dirty="0" smtClean="0"/>
              <a:t>Module 6: Planning Active Directory Certificate Services</a:t>
            </a:r>
          </a:p>
          <a:p>
            <a:pPr>
              <a:defRPr/>
            </a:pPr>
            <a:endParaRPr lang="en-US" dirty="0"/>
          </a:p>
        </p:txBody>
      </p:sp>
      <p:sp>
        <p:nvSpPr>
          <p:cNvPr id="34819" name="Rectangle 3"/>
          <p:cNvSpPr>
            <a:spLocks noGrp="1" noChangeArrowheads="1"/>
          </p:cNvSpPr>
          <p:nvPr>
            <p:ph type="dt" sz="quarter" idx="1"/>
          </p:nvPr>
        </p:nvSpPr>
        <p:spPr/>
        <p:txBody>
          <a:bodyPr/>
          <a:lstStyle/>
          <a:p>
            <a:pPr>
              <a:defRPr/>
            </a:pPr>
            <a:r>
              <a:rPr lang="en-US" dirty="0" smtClean="0"/>
              <a:t>Course 6433A</a:t>
            </a:r>
            <a:endParaRPr lang="en-US" dirty="0"/>
          </a:p>
        </p:txBody>
      </p:sp>
      <p:sp>
        <p:nvSpPr>
          <p:cNvPr id="34820" name="Rectangle 7"/>
          <p:cNvSpPr>
            <a:spLocks noGrp="1" noChangeArrowheads="1"/>
          </p:cNvSpPr>
          <p:nvPr>
            <p:ph type="sldNum" sz="quarter" idx="5"/>
          </p:nvPr>
        </p:nvSpPr>
        <p:spPr/>
        <p:txBody>
          <a:bodyPr/>
          <a:lstStyle/>
          <a:p>
            <a:pPr>
              <a:defRPr/>
            </a:pPr>
            <a:fld id="{C32A0491-C27A-4143-86E5-4142681B0DED}" type="slidenum">
              <a:rPr lang="en-US" smtClean="0"/>
              <a:pPr>
                <a:defRPr/>
              </a:pPr>
              <a:t>42</a:t>
            </a:fld>
            <a:endParaRPr lang="en-US" smtClean="0"/>
          </a:p>
        </p:txBody>
      </p:sp>
      <p:sp>
        <p:nvSpPr>
          <p:cNvPr id="32773" name="Rectangle 2"/>
          <p:cNvSpPr>
            <a:spLocks noGrp="1" noRot="1" noChangeAspect="1" noChangeArrowheads="1" noTextEdit="1"/>
          </p:cNvSpPr>
          <p:nvPr>
            <p:ph type="sldImg"/>
          </p:nvPr>
        </p:nvSpPr>
        <p:spPr>
          <a:xfrm>
            <a:off x="4416425" y="76200"/>
            <a:ext cx="2466975" cy="1849438"/>
          </a:xfrm>
          <a:ln/>
        </p:spPr>
      </p:sp>
      <p:sp>
        <p:nvSpPr>
          <p:cNvPr id="32774" name="Rectangle 4"/>
          <p:cNvSpPr>
            <a:spLocks noGrp="1" noChangeArrowheads="1"/>
          </p:cNvSpPr>
          <p:nvPr>
            <p:ph type="body" idx="1"/>
          </p:nvPr>
        </p:nvSpPr>
        <p:spPr>
          <a:xfrm>
            <a:off x="314325" y="2128838"/>
            <a:ext cx="6286500" cy="6659562"/>
          </a:xfrm>
          <a:noFill/>
          <a:ln/>
        </p:spPr>
        <p:txBody>
          <a:bodyPr/>
          <a:lstStyle/>
          <a:p>
            <a:pPr eaLnBrk="1" hangingPunct="1"/>
            <a:r>
              <a:rPr lang="en-US" altLang="ko-KR" b="1" dirty="0" smtClean="0">
                <a:ea typeface="굴림" pitchFamily="34" charset="-127"/>
              </a:rPr>
              <a:t>Review Questions and Answers:</a:t>
            </a:r>
          </a:p>
          <a:p>
            <a:pPr algn="l" eaLnBrk="1" hangingPunct="1"/>
            <a:r>
              <a:rPr lang="en-US" altLang="ko-KR" b="0" dirty="0" smtClean="0">
                <a:ea typeface="굴림" pitchFamily="34" charset="-127"/>
              </a:rPr>
              <a:t>1.</a:t>
            </a:r>
            <a:r>
              <a:rPr lang="en-US" altLang="ko-KR" b="0" baseline="0" dirty="0" smtClean="0">
                <a:ea typeface="굴림" pitchFamily="34" charset="-127"/>
              </a:rPr>
              <a:t> In what situations should you deploy and Enterprise Root CA rather than a stand-alone root CA?</a:t>
            </a:r>
            <a:endParaRPr lang="en-US" altLang="ko-KR" baseline="0" dirty="0" smtClean="0">
              <a:ea typeface="굴림" pitchFamily="34" charset="-127"/>
            </a:endParaRPr>
          </a:p>
          <a:p>
            <a:pPr marL="0" indent="0" algn="l" eaLnBrk="1" hangingPunct="1">
              <a:buNone/>
            </a:pPr>
            <a:endParaRPr lang="en-US" altLang="ko-KR" baseline="0" dirty="0" smtClean="0">
              <a:ea typeface="굴림" pitchFamily="34" charset="-127"/>
            </a:endParaRPr>
          </a:p>
          <a:p>
            <a:pPr marL="0" indent="0" algn="l" eaLnBrk="1" hangingPunct="1">
              <a:buNone/>
            </a:pPr>
            <a:r>
              <a:rPr lang="en-US" altLang="ko-KR" b="1" baseline="0" dirty="0" smtClean="0">
                <a:ea typeface="굴림" pitchFamily="34" charset="-127"/>
              </a:rPr>
              <a:t>Answer:</a:t>
            </a:r>
            <a:r>
              <a:rPr lang="en-US" altLang="ko-KR" b="0" baseline="0" dirty="0" smtClean="0">
                <a:ea typeface="굴림" pitchFamily="34" charset="-127"/>
              </a:rPr>
              <a:t> Organizations that only want to deploy a single CA should deploy an Enterprise Root CA. Bigger organizations can deploy more complex AD CS infrastructures.</a:t>
            </a:r>
            <a:endParaRPr lang="en-US" altLang="ko-KR" baseline="0" dirty="0" smtClean="0">
              <a:ea typeface="굴림" pitchFamily="34" charset="-127"/>
            </a:endParaRPr>
          </a:p>
          <a:p>
            <a:pPr marL="0" indent="0" algn="l" eaLnBrk="1" hangingPunct="1">
              <a:buNone/>
            </a:pPr>
            <a:endParaRPr lang="en-US" altLang="ko-KR" baseline="0" dirty="0" smtClean="0">
              <a:ea typeface="굴림" pitchFamily="34" charset="-127"/>
            </a:endParaRPr>
          </a:p>
          <a:p>
            <a:pPr marL="0" indent="0" algn="l" eaLnBrk="1" hangingPunct="1">
              <a:buNone/>
            </a:pPr>
            <a:r>
              <a:rPr lang="en-US" altLang="ko-KR" baseline="0" dirty="0" smtClean="0">
                <a:ea typeface="굴림" pitchFamily="34" charset="-127"/>
              </a:rPr>
              <a:t>2. What steps do you need to take when preparing an offline root CA?</a:t>
            </a: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b="1" dirty="0" smtClean="0">
                <a:ea typeface="굴림" pitchFamily="34" charset="-127"/>
              </a:rPr>
              <a:t>Answer:</a:t>
            </a:r>
            <a:r>
              <a:rPr lang="en-US" altLang="ko-KR" b="0" baseline="0" dirty="0" smtClean="0">
                <a:ea typeface="굴림" pitchFamily="34" charset="-127"/>
              </a:rPr>
              <a:t> Reconfigure the CDP settings, publish CA cert and CRL, stand-alone root CA, not member of domain.</a:t>
            </a:r>
            <a:endParaRPr lang="en-US" altLang="ko-KR"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3.</a:t>
            </a:r>
            <a:r>
              <a:rPr lang="en-US" altLang="ko-KR" baseline="0" dirty="0" smtClean="0">
                <a:ea typeface="굴림" pitchFamily="34" charset="-127"/>
              </a:rPr>
              <a:t> What are the advantages of OCSP over traditional CRLs?</a:t>
            </a:r>
          </a:p>
          <a:p>
            <a:pPr marL="0" indent="0" algn="l" eaLnBrk="1" hangingPunct="1">
              <a:buFontTx/>
              <a:buNone/>
            </a:pPr>
            <a:endParaRPr lang="en-US" altLang="ko-KR" baseline="0" dirty="0" smtClean="0">
              <a:ea typeface="굴림" pitchFamily="34" charset="-127"/>
            </a:endParaRPr>
          </a:p>
          <a:p>
            <a:pPr marL="0" indent="0" algn="l" eaLnBrk="1" hangingPunct="1">
              <a:buFontTx/>
              <a:buNone/>
            </a:pPr>
            <a:r>
              <a:rPr lang="en-US" altLang="ko-KR" b="1" baseline="0" dirty="0" smtClean="0">
                <a:ea typeface="굴림" pitchFamily="34" charset="-127"/>
              </a:rPr>
              <a:t>Answer: </a:t>
            </a:r>
            <a:r>
              <a:rPr lang="en-US" altLang="ko-KR" b="0" baseline="0" dirty="0" smtClean="0">
                <a:ea typeface="굴림" pitchFamily="34" charset="-127"/>
              </a:rPr>
              <a:t>Minimizes bandwidth and scales well.</a:t>
            </a:r>
            <a:endParaRPr lang="en-US" altLang="ko-KR" b="0"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4.</a:t>
            </a:r>
            <a:r>
              <a:rPr lang="en-US" altLang="ko-KR" baseline="0" dirty="0" smtClean="0">
                <a:ea typeface="굴림" pitchFamily="34" charset="-127"/>
              </a:rPr>
              <a:t> How do you create a new certificate template?</a:t>
            </a:r>
          </a:p>
          <a:p>
            <a:pPr marL="0" indent="0" algn="l" eaLnBrk="1" hangingPunct="1">
              <a:buFontTx/>
              <a:buNone/>
            </a:pPr>
            <a:endParaRPr lang="en-US" altLang="ko-KR" baseline="0" dirty="0" smtClean="0">
              <a:ea typeface="굴림" pitchFamily="34" charset="-127"/>
            </a:endParaRPr>
          </a:p>
          <a:p>
            <a:pPr marL="0" indent="0" algn="l" eaLnBrk="1" hangingPunct="1">
              <a:buFontTx/>
              <a:buNone/>
            </a:pPr>
            <a:r>
              <a:rPr lang="en-US" altLang="ko-KR" b="1" baseline="0" dirty="0" smtClean="0">
                <a:ea typeface="굴림" pitchFamily="34" charset="-127"/>
              </a:rPr>
              <a:t>Answer: </a:t>
            </a:r>
            <a:r>
              <a:rPr lang="en-US" altLang="ko-KR" b="0" baseline="0" dirty="0" smtClean="0">
                <a:ea typeface="굴림" pitchFamily="34" charset="-127"/>
              </a:rPr>
              <a:t>Duplicate an existing template</a:t>
            </a:r>
          </a:p>
          <a:p>
            <a:pPr marL="0" indent="0" algn="l" eaLnBrk="1" hangingPunct="1">
              <a:buFontTx/>
              <a:buNone/>
            </a:pPr>
            <a:endParaRPr lang="en-US" altLang="ko-KR" b="0" baseline="0" dirty="0" smtClean="0">
              <a:ea typeface="굴림" pitchFamily="34" charset="-127"/>
            </a:endParaRPr>
          </a:p>
          <a:p>
            <a:pPr marL="0" indent="0" algn="l" eaLnBrk="1" hangingPunct="1">
              <a:buFontTx/>
              <a:buNone/>
            </a:pPr>
            <a:r>
              <a:rPr lang="en-US" altLang="ko-KR" b="1" baseline="0" dirty="0" smtClean="0">
                <a:ea typeface="굴림" pitchFamily="34" charset="-127"/>
              </a:rPr>
              <a:t>What’s new in Windows Server 2008 R2</a:t>
            </a:r>
          </a:p>
          <a:p>
            <a:pPr marL="0" indent="0" algn="l" eaLnBrk="1" hangingPunct="1">
              <a:buFontTx/>
              <a:buNone/>
            </a:pPr>
            <a:endParaRPr lang="en-US" altLang="ko-KR" b="0" baseline="0" dirty="0" smtClean="0">
              <a:ea typeface="굴림" pitchFamily="34" charset="-127"/>
            </a:endParaRPr>
          </a:p>
          <a:p>
            <a:pPr marL="171450" indent="-171450" algn="l" eaLnBrk="1" hangingPunct="1">
              <a:buFont typeface="Arial" pitchFamily="34" charset="0"/>
              <a:buChar char="•"/>
            </a:pPr>
            <a:r>
              <a:rPr lang="en-US" altLang="ko-KR" b="0" baseline="0" dirty="0" smtClean="0">
                <a:ea typeface="굴림" pitchFamily="34" charset="-127"/>
              </a:rPr>
              <a:t>Certificate Enrollment Web Service</a:t>
            </a:r>
          </a:p>
          <a:p>
            <a:pPr marL="171450" indent="-171450" algn="l" eaLnBrk="1" hangingPunct="1">
              <a:buFont typeface="Arial" pitchFamily="34" charset="0"/>
              <a:buChar char="•"/>
            </a:pPr>
            <a:r>
              <a:rPr lang="en-US" altLang="ko-KR" b="0" baseline="0" dirty="0" smtClean="0">
                <a:ea typeface="굴림" pitchFamily="34" charset="-127"/>
              </a:rPr>
              <a:t>Cross forest enrollment</a:t>
            </a:r>
            <a:endParaRPr lang="en-US" altLang="ko-KR" b="0" dirty="0" smtClean="0">
              <a:ea typeface="굴림" pitchFamily="34"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7665" y="2624138"/>
            <a:ext cx="6286500" cy="8232775"/>
          </a:xfrm>
        </p:spPr>
        <p:txBody>
          <a:bodyPr/>
          <a:lstStyle/>
          <a:p>
            <a:r>
              <a:rPr lang="en-US" sz="1000" b="1" kern="1200" dirty="0" err="1" smtClean="0">
                <a:solidFill>
                  <a:schemeClr val="tx1"/>
                </a:solidFill>
                <a:effectLst/>
                <a:latin typeface="Arial" charset="0"/>
                <a:ea typeface="+mn-ea"/>
                <a:cs typeface="+mn-cs"/>
              </a:rPr>
              <a:t>DirectAccess</a:t>
            </a:r>
            <a:endParaRPr lang="en-US" sz="1000" b="1" kern="1200" dirty="0" smtClean="0">
              <a:solidFill>
                <a:schemeClr val="tx1"/>
              </a:solidFill>
              <a:effectLst/>
              <a:latin typeface="Arial" charset="0"/>
              <a:ea typeface="+mn-ea"/>
              <a:cs typeface="+mn-cs"/>
            </a:endParaRPr>
          </a:p>
          <a:p>
            <a:r>
              <a:rPr lang="en-US" sz="1000" kern="1200" dirty="0" err="1" smtClean="0">
                <a:solidFill>
                  <a:schemeClr val="tx1"/>
                </a:solidFill>
                <a:effectLst/>
                <a:latin typeface="Arial" charset="0"/>
                <a:ea typeface="+mn-ea"/>
                <a:cs typeface="+mn-cs"/>
              </a:rPr>
              <a:t>DirectAccess</a:t>
            </a:r>
            <a:r>
              <a:rPr lang="en-US" sz="1000" kern="1200" dirty="0" smtClean="0">
                <a:solidFill>
                  <a:schemeClr val="tx1"/>
                </a:solidFill>
                <a:effectLst/>
                <a:latin typeface="Arial" charset="0"/>
                <a:ea typeface="+mn-ea"/>
                <a:cs typeface="+mn-cs"/>
              </a:rPr>
              <a:t> uses a computer certificate to perform authentication between a </a:t>
            </a:r>
            <a:r>
              <a:rPr lang="en-US" sz="1000" kern="1200" dirty="0" err="1" smtClean="0">
                <a:solidFill>
                  <a:schemeClr val="tx1"/>
                </a:solidFill>
                <a:effectLst/>
                <a:latin typeface="Arial" charset="0"/>
                <a:ea typeface="+mn-ea"/>
                <a:cs typeface="+mn-cs"/>
              </a:rPr>
              <a:t>DirectAccess</a:t>
            </a:r>
            <a:r>
              <a:rPr lang="en-US" sz="1000" kern="1200" dirty="0" smtClean="0">
                <a:solidFill>
                  <a:schemeClr val="tx1"/>
                </a:solidFill>
                <a:effectLst/>
                <a:latin typeface="Arial" charset="0"/>
                <a:ea typeface="+mn-ea"/>
                <a:cs typeface="+mn-cs"/>
              </a:rPr>
              <a:t> client and with an organization’s </a:t>
            </a:r>
            <a:r>
              <a:rPr lang="en-US" sz="1000" kern="1200" dirty="0" err="1" smtClean="0">
                <a:solidFill>
                  <a:schemeClr val="tx1"/>
                </a:solidFill>
                <a:effectLst/>
                <a:latin typeface="Arial" charset="0"/>
                <a:ea typeface="+mn-ea"/>
                <a:cs typeface="+mn-cs"/>
              </a:rPr>
              <a:t>DirectAccess</a:t>
            </a:r>
            <a:r>
              <a:rPr lang="en-US" sz="1000" kern="1200" dirty="0" smtClean="0">
                <a:solidFill>
                  <a:schemeClr val="tx1"/>
                </a:solidFill>
                <a:effectLst/>
                <a:latin typeface="Arial" charset="0"/>
                <a:ea typeface="+mn-ea"/>
                <a:cs typeface="+mn-cs"/>
              </a:rPr>
              <a:t> servers.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IKEv2, L2TP/IPsec, and SSTP VPNs</a:t>
            </a:r>
          </a:p>
          <a:p>
            <a:r>
              <a:rPr lang="en-US" sz="1000" kern="1200" dirty="0" smtClean="0">
                <a:solidFill>
                  <a:schemeClr val="tx1"/>
                </a:solidFill>
                <a:effectLst/>
                <a:latin typeface="Arial" charset="0"/>
                <a:ea typeface="+mn-ea"/>
                <a:cs typeface="+mn-cs"/>
              </a:rPr>
              <a:t>AD CS can be used to issue the certificates required to support the IKEv2, L2TP/IPsec, and SSTP VPN protocols.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Smart Cards</a:t>
            </a:r>
          </a:p>
          <a:p>
            <a:r>
              <a:rPr lang="en-US" sz="1000" kern="1200" dirty="0" smtClean="0">
                <a:solidFill>
                  <a:schemeClr val="tx1"/>
                </a:solidFill>
                <a:effectLst/>
                <a:latin typeface="Arial" charset="0"/>
                <a:ea typeface="+mn-ea"/>
                <a:cs typeface="+mn-cs"/>
              </a:rPr>
              <a:t>Smart Cards are used for user authentication. Using smart cards requires the deployment of either AD CS or a third party certificate services solution.</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Have</a:t>
            </a:r>
            <a:r>
              <a:rPr lang="en-US" baseline="0" dirty="0" smtClean="0"/>
              <a:t> students deployed Certificate Services in their organization. If so, what services does certificate services support?</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ga-IE"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GB"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sz="1000" b="1" i="0" kern="1200" dirty="0" smtClean="0">
                <a:solidFill>
                  <a:schemeClr val="tx1"/>
                </a:solidFill>
                <a:effectLst/>
                <a:latin typeface="Arial" charset="0"/>
                <a:ea typeface="+mn-ea"/>
                <a:cs typeface="+mn-cs"/>
              </a:rPr>
              <a:t>Active Directory Certificate Services Step-by-Step Guide</a:t>
            </a:r>
            <a:r>
              <a:rPr lang="en-GB" dirty="0"/>
              <a:t/>
            </a:r>
            <a:br>
              <a:rPr lang="en-GB" dirty="0"/>
            </a:br>
            <a:r>
              <a:rPr lang="en-US" dirty="0" smtClean="0"/>
              <a:t>http</a:t>
            </a:r>
            <a:r>
              <a:rPr lang="en-US" dirty="0"/>
              <a:t>://go.microsoft.com/fwlink/?</a:t>
            </a:r>
            <a:r>
              <a:rPr lang="en-US" dirty="0" smtClean="0"/>
              <a:t>LinkID=224552</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lvl="0" eaLnBrk="1" hangingPunct="1">
              <a:defRPr/>
            </a:pPr>
            <a:r>
              <a:rPr lang="en-US" sz="1000" b="1" kern="1200" dirty="0" smtClean="0">
                <a:solidFill>
                  <a:schemeClr val="tx1"/>
                </a:solidFill>
                <a:effectLst/>
                <a:latin typeface="Arial" charset="0"/>
                <a:ea typeface="+mn-ea"/>
                <a:cs typeface="+mn-cs"/>
              </a:rPr>
              <a:t>Core Network Companion Guide: Deploying Computer and User Certificates</a:t>
            </a:r>
            <a:r>
              <a:rPr lang="en-US" sz="1000" kern="1200" dirty="0" smtClean="0">
                <a:solidFill>
                  <a:schemeClr val="tx1"/>
                </a:solidFill>
                <a:effectLst/>
                <a:latin typeface="Arial" charset="0"/>
                <a:ea typeface="+mn-ea"/>
                <a:cs typeface="+mn-cs"/>
              </a:rPr>
              <a:t/>
            </a:r>
            <a:br>
              <a:rPr lang="en-US" sz="1000" kern="1200" dirty="0" smtClean="0">
                <a:solidFill>
                  <a:schemeClr val="tx1"/>
                </a:solidFill>
                <a:effectLst/>
                <a:latin typeface="Arial" charset="0"/>
                <a:ea typeface="+mn-ea"/>
                <a:cs typeface="+mn-cs"/>
              </a:rPr>
            </a:br>
            <a:r>
              <a:rPr lang="en-US" dirty="0"/>
              <a:t>http://go.microsoft.com/fwlink/?</a:t>
            </a:r>
            <a:r>
              <a:rPr lang="en-US" dirty="0" smtClean="0"/>
              <a:t>LinkID=224553</a:t>
            </a:r>
            <a:endParaRPr lang="en-US" sz="1000" kern="1200" dirty="0" smtClean="0">
              <a:solidFill>
                <a:schemeClr val="tx1"/>
              </a:solidFill>
              <a:effectLst/>
              <a:latin typeface="Arial" charset="0"/>
              <a:ea typeface="+mn-ea"/>
              <a:cs typeface="+mn-cs"/>
            </a:endParaRPr>
          </a:p>
          <a:p>
            <a:pPr marL="0" marR="0" lvl="0" indent="0" algn="l" defTabSz="914400" rtl="0" eaLnBrk="0" fontAlgn="base" latinLnBrk="0" hangingPunct="0">
              <a:lnSpc>
                <a:spcPts val="1300"/>
              </a:lnSpc>
              <a:spcBef>
                <a:spcPct val="0"/>
              </a:spcBef>
              <a:spcAft>
                <a:spcPts val="600"/>
              </a:spcAft>
              <a:buClrTx/>
              <a:buSzTx/>
              <a:buFont typeface="Segoe"/>
              <a:buNone/>
              <a:tabLst>
                <a:tab pos="685800" algn="l"/>
              </a:tabLst>
              <a:defRPr/>
            </a:pPr>
            <a:endParaRPr kumimoji="0" lang="en-US" sz="1000" b="0" i="0" u="none" strike="noStrike" kern="1200" cap="none" spc="0" normalizeH="0" baseline="0" noProof="0" dirty="0" smtClean="0">
              <a:ln>
                <a:noFill/>
              </a:ln>
              <a:solidFill>
                <a:srgbClr val="000000"/>
              </a:solidFill>
              <a:effectLst/>
              <a:uLnTx/>
              <a:uFillTx/>
              <a:latin typeface="Segoe"/>
              <a:ea typeface="Calibri"/>
              <a:cs typeface="Times New Roman"/>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43734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97419"/>
            <a:ext cx="6286500" cy="6885622"/>
          </a:xfrm>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The following new features were added in Windows Server 2008 and Windows Server 2008 R2 to certificate services.</a:t>
            </a:r>
          </a:p>
          <a:p>
            <a:pPr marL="171450" indent="-171450">
              <a:buFont typeface="Arial" pitchFamily="34" charset="0"/>
              <a:buChar char="•"/>
            </a:pPr>
            <a:r>
              <a:rPr lang="en-US" sz="1000" b="1" kern="1200" dirty="0" smtClean="0">
                <a:solidFill>
                  <a:schemeClr val="tx1"/>
                </a:solidFill>
                <a:effectLst/>
                <a:latin typeface="Arial" charset="0"/>
                <a:ea typeface="+mn-ea"/>
                <a:cs typeface="+mn-cs"/>
              </a:rPr>
              <a:t>Cryptography Next Generation</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Cryptography Next Generation (CNG) allows developers to create, update, and use custom cryptography algorithms in cryptography-related applications such as AD CS, Secure Sockets Layer (SSL), and IPsec. </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CNG also implements the U.S. government's Suite B cryptographic algorithms. These are advanced algorithms for encryption, digital signatures, key exchange, and hashing. </a:t>
            </a:r>
          </a:p>
          <a:p>
            <a:pPr marL="171450" indent="-171450">
              <a:buFont typeface="Arial" pitchFamily="34" charset="0"/>
              <a:buChar char="•"/>
            </a:pPr>
            <a:r>
              <a:rPr lang="en-US" sz="1000" b="1" kern="1200" dirty="0" smtClean="0">
                <a:solidFill>
                  <a:schemeClr val="tx1"/>
                </a:solidFill>
                <a:effectLst/>
                <a:latin typeface="Arial" charset="0"/>
                <a:ea typeface="+mn-ea"/>
                <a:cs typeface="+mn-cs"/>
              </a:rPr>
              <a:t>Online Certificate Status Protocol Support</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Online Certificate Status Protocol (OCSP) is a feature that increases the performance of certificate revocation list checking. </a:t>
            </a:r>
          </a:p>
          <a:p>
            <a:pPr marL="171450" indent="-171450">
              <a:buFont typeface="Arial" pitchFamily="34" charset="0"/>
              <a:buChar char="•"/>
            </a:pPr>
            <a:r>
              <a:rPr lang="en-US" sz="1000" b="1" kern="1200" dirty="0" smtClean="0">
                <a:solidFill>
                  <a:schemeClr val="tx1"/>
                </a:solidFill>
                <a:effectLst/>
                <a:latin typeface="Arial" charset="0"/>
                <a:ea typeface="+mn-ea"/>
                <a:cs typeface="+mn-cs"/>
              </a:rPr>
              <a:t>Network Device Enrollment Services</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The Network Device Enrollment Service allows hardware devices such as routers and switches that function without domain credentials to be able to obtain certificates from the CA using the Simple Certificate Enrollment Protocol (SCEP). This vastly simplifies the process of provisioning these devices with certificates.</a:t>
            </a:r>
          </a:p>
          <a:p>
            <a:pPr marL="171450" indent="-171450">
              <a:buFont typeface="Arial" pitchFamily="34" charset="0"/>
              <a:buChar char="•"/>
            </a:pPr>
            <a:r>
              <a:rPr lang="en-US" sz="1000" b="1" kern="1200" dirty="0" smtClean="0">
                <a:solidFill>
                  <a:schemeClr val="tx1"/>
                </a:solidFill>
                <a:effectLst/>
                <a:latin typeface="Arial" charset="0"/>
                <a:ea typeface="+mn-ea"/>
                <a:cs typeface="+mn-cs"/>
              </a:rPr>
              <a:t>Restricted Enrollment Agent</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Restricted enrollment agent allows specially designated users or computers to act as enrollment agents for smart cards on behalf of other users. </a:t>
            </a:r>
          </a:p>
          <a:p>
            <a:pPr marL="171450" indent="-171450">
              <a:buFont typeface="Arial" pitchFamily="34" charset="0"/>
              <a:buChar char="•"/>
            </a:pPr>
            <a:r>
              <a:rPr lang="en-US" sz="1000" b="1" kern="1200" dirty="0" smtClean="0">
                <a:solidFill>
                  <a:schemeClr val="tx1"/>
                </a:solidFill>
                <a:effectLst/>
                <a:latin typeface="Arial" charset="0"/>
                <a:ea typeface="+mn-ea"/>
                <a:cs typeface="+mn-cs"/>
              </a:rPr>
              <a:t>Certificate Enrollment Web Service and Certificate Enrollment Policy Web Service</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Windows Server 2008 R2 only.</a:t>
            </a:r>
            <a:r>
              <a:rPr lang="en-US" sz="1000" kern="1200" baseline="0" dirty="0" smtClean="0">
                <a:solidFill>
                  <a:schemeClr val="tx1"/>
                </a:solidFill>
                <a:effectLst/>
                <a:latin typeface="Arial" charset="0"/>
                <a:ea typeface="+mn-ea"/>
                <a:cs typeface="+mn-cs"/>
              </a:rPr>
              <a:t> </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Allows policy-based certificate enrollment through the HTTP protocol and supports functionality including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The web services function as a proxy between a client server and a CA. This means that it is possible to preform certificate </a:t>
            </a:r>
            <a:r>
              <a:rPr lang="en-US" sz="1000" kern="1200" dirty="0" err="1" smtClean="0">
                <a:solidFill>
                  <a:schemeClr val="tx1"/>
                </a:solidFill>
                <a:effectLst/>
                <a:latin typeface="Arial" charset="0"/>
                <a:ea typeface="+mn-ea"/>
                <a:cs typeface="+mn-cs"/>
              </a:rPr>
              <a:t>autoenrollment</a:t>
            </a:r>
            <a:r>
              <a:rPr lang="en-US" sz="1000" kern="1200" dirty="0" smtClean="0">
                <a:solidFill>
                  <a:schemeClr val="tx1"/>
                </a:solidFill>
                <a:effectLst/>
                <a:latin typeface="Arial" charset="0"/>
                <a:ea typeface="+mn-ea"/>
                <a:cs typeface="+mn-cs"/>
              </a:rPr>
              <a:t> across forests and over the Internet.</a:t>
            </a:r>
          </a:p>
          <a:p>
            <a:pPr marL="171450" indent="-171450">
              <a:buFont typeface="Arial" pitchFamily="34" charset="0"/>
              <a:buChar char="•"/>
            </a:pPr>
            <a:r>
              <a:rPr lang="en-US" sz="1000" b="1" kern="1200" dirty="0" smtClean="0">
                <a:solidFill>
                  <a:schemeClr val="tx1"/>
                </a:solidFill>
                <a:effectLst/>
                <a:latin typeface="Arial" charset="0"/>
                <a:ea typeface="+mn-ea"/>
                <a:cs typeface="+mn-cs"/>
              </a:rPr>
              <a:t>Support for certificate enrollment across forests</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Windows Server 2008 R2 only.</a:t>
            </a:r>
          </a:p>
          <a:p>
            <a:pPr marL="514350" lvl="1" indent="-171450">
              <a:buFont typeface="Arial" pitchFamily="34" charset="0"/>
              <a:buChar char="•"/>
            </a:pPr>
            <a:r>
              <a:rPr lang="en-US" sz="1000" kern="1200" dirty="0" smtClean="0">
                <a:solidFill>
                  <a:schemeClr val="tx1"/>
                </a:solidFill>
                <a:effectLst/>
                <a:latin typeface="Arial" charset="0"/>
                <a:ea typeface="+mn-ea"/>
                <a:cs typeface="+mn-cs"/>
              </a:rPr>
              <a:t>When AD CS in the enterprise root or enterprise subordinate configuration is installed on computers running the Windows Server 2008 R2 operating system, it is possible to issue certificates to users in forests that have a two way trust relationship.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dirty="0"/>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Discuss</a:t>
            </a:r>
            <a:r>
              <a:rPr lang="en-US" baseline="0" dirty="0" smtClean="0"/>
              <a:t> with students the benefit of Suite-B technologies such as elliptic curve cryptography which allows similar protection with shorter key lengths than traditional algorithms such as RSA.</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Active Directory Certificate Services Role</a:t>
            </a:r>
          </a:p>
          <a:p>
            <a:pPr eaLnBrk="1" hangingPunct="1">
              <a:defRPr/>
            </a:pPr>
            <a:r>
              <a:rPr lang="en-US" dirty="0"/>
              <a:t>http://go.microsoft.com/fwlink/?</a:t>
            </a:r>
            <a:r>
              <a:rPr lang="en-US" dirty="0" smtClean="0"/>
              <a:t>LinkId=224898</a:t>
            </a:r>
            <a:br>
              <a:rPr lang="en-US" dirty="0" smtClean="0"/>
            </a:b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0" dirty="0" smtClean="0"/>
              <a:t>What's New in Active Directory Certificate Services (2008</a:t>
            </a:r>
            <a:r>
              <a:rPr lang="en-US" b="0" baseline="0" dirty="0" smtClean="0"/>
              <a:t> R2)</a:t>
            </a:r>
            <a:endParaRPr lang="en-US" b="0" dirty="0" smtClean="0"/>
          </a:p>
          <a:p>
            <a:pPr eaLnBrk="1" hangingPunct="1">
              <a:defRPr/>
            </a:pPr>
            <a:r>
              <a:rPr lang="ga-IE" dirty="0"/>
              <a:t>http://go.microsoft.com/fwlink/?LinkID=224554</a:t>
            </a:r>
            <a:endParaRPr kumimoji="0" lang="en-US" sz="1000" b="0" i="0" u="none" strike="noStrike" kern="1200" cap="none" spc="0" normalizeH="0" baseline="0" noProof="0" dirty="0" smtClean="0">
              <a:ln>
                <a:noFill/>
              </a:ln>
              <a:solidFill>
                <a:srgbClr val="000000"/>
              </a:solidFill>
              <a:effectLst/>
              <a:uLnTx/>
              <a:uFillTx/>
              <a:latin typeface="Segoe"/>
              <a:ea typeface="Calibri"/>
              <a:cs typeface="Times New Roman"/>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243734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2725" y="1328738"/>
            <a:ext cx="6286500" cy="8232775"/>
          </a:xfrm>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US" dirty="0" smtClean="0"/>
          </a:p>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endParaRPr lang="en-US" dirty="0" smtClean="0"/>
          </a:p>
          <a:p>
            <a:pPr marL="0" marR="0" indent="0" algn="l" defTabSz="914400" rtl="0" eaLnBrk="0" fontAlgn="base" latinLnBrk="0" hangingPunct="0">
              <a:lnSpc>
                <a:spcPct val="100000"/>
              </a:lnSpc>
              <a:spcBef>
                <a:spcPct val="0"/>
              </a:spcBef>
              <a:spcAft>
                <a:spcPct val="60000"/>
              </a:spcAft>
              <a:buClrTx/>
              <a:buSzTx/>
              <a:buFontTx/>
              <a:buNone/>
              <a:tabLst/>
              <a:defRPr/>
            </a:pPr>
            <a:endParaRPr lang="en-US" sz="10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Certificates are issued from CAs. Rather than configure each client to trust every possible CA in the organization directly, a CA hierarchy allows clients to be configured to trust a root CA. When a client trusts a root CA, they also end up trusting all CAs in the hierarchy under that CA. The root CA signs the signing certificate of a subordinate CA, which is a way of saying that the root CA vouches for the trustworthiness of the certificates issued by the subordinate CA. Client can check the validity of any certificate issued by the subordinate CA by checking with the subordinate CA to see if the certificate they are interested in has been revoked and then also checking with the root CA to determine if the subordinate CA itself is trustworthy. This root and subordinate relationship is called a PKI or CA hierarchy and subordinates can in turn have subordinates, meeting that CA hierarchies can be several levels deep. </a:t>
            </a:r>
          </a:p>
          <a:p>
            <a:endParaRPr lang="en-US" sz="1000" b="0" kern="1200" dirty="0" smtClean="0">
              <a:solidFill>
                <a:schemeClr val="tx1"/>
              </a:solidFill>
              <a:effectLst/>
              <a:latin typeface="Arial" charset="0"/>
              <a:ea typeface="+mn-ea"/>
              <a:cs typeface="+mn-cs"/>
            </a:endParaRPr>
          </a:p>
          <a:p>
            <a:endParaRPr lang="en-US" sz="1000" b="0" kern="1200" dirty="0" smtClean="0">
              <a:solidFill>
                <a:schemeClr val="tx1"/>
              </a:solidFill>
              <a:effectLst/>
              <a:latin typeface="Arial" charset="0"/>
              <a:ea typeface="+mn-ea"/>
              <a:cs typeface="+mn-cs"/>
            </a:endParaRPr>
          </a:p>
          <a:p>
            <a:r>
              <a:rPr lang="en-US" sz="1000" b="0" kern="1200" dirty="0" smtClean="0">
                <a:solidFill>
                  <a:schemeClr val="tx1"/>
                </a:solidFill>
                <a:effectLst/>
                <a:latin typeface="Arial" charset="0"/>
                <a:ea typeface="+mn-ea"/>
                <a:cs typeface="+mn-cs"/>
              </a:rPr>
              <a:t>Consider the following scenarios, and then discuss your answers to the questions with the class. Use the discussion as an opportunity to fill in any gaps in the student’s knowledge.</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Ask students to describe</a:t>
            </a:r>
            <a:r>
              <a:rPr lang="en-US" sz="1000" b="1" kern="1200" baseline="0" dirty="0" smtClean="0">
                <a:solidFill>
                  <a:schemeClr val="tx1"/>
                </a:solidFill>
                <a:effectLst/>
                <a:latin typeface="Arial" charset="0"/>
                <a:ea typeface="+mn-ea"/>
                <a:cs typeface="+mn-cs"/>
              </a:rPr>
              <a:t> how Certificate Authority hierarchies work</a:t>
            </a:r>
            <a:endParaRPr lang="en-US" sz="1000" b="1" kern="1200" dirty="0" smtClean="0">
              <a:solidFill>
                <a:schemeClr val="tx1"/>
              </a:solidFill>
              <a:effectLst/>
              <a:latin typeface="Arial" charset="0"/>
              <a:ea typeface="+mn-ea"/>
              <a:cs typeface="+mn-cs"/>
            </a:endParaRPr>
          </a:p>
          <a:p>
            <a:r>
              <a:rPr lang="en-US" sz="1000" b="0" kern="1200" dirty="0" smtClean="0">
                <a:solidFill>
                  <a:schemeClr val="tx1"/>
                </a:solidFill>
                <a:effectLst/>
                <a:latin typeface="Arial" charset="0"/>
                <a:ea typeface="+mn-ea"/>
                <a:cs typeface="+mn-cs"/>
              </a:rPr>
              <a:t>Answers</a:t>
            </a:r>
            <a:r>
              <a:rPr lang="en-US" sz="1000" b="0" kern="1200" baseline="0" dirty="0" smtClean="0">
                <a:solidFill>
                  <a:schemeClr val="tx1"/>
                </a:solidFill>
                <a:effectLst/>
                <a:latin typeface="Arial" charset="0"/>
                <a:ea typeface="+mn-ea"/>
                <a:cs typeface="+mn-cs"/>
              </a:rPr>
              <a:t> will vary. If necessary explain the difference between a root CA and a subordinate CA and how a root CA validates a subordinate CA.</a:t>
            </a:r>
            <a:endParaRPr lang="en-US" sz="1000" b="0" kern="1200" dirty="0" smtClean="0">
              <a:solidFill>
                <a:schemeClr val="tx1"/>
              </a:solidFill>
              <a:effectLst/>
              <a:latin typeface="Arial" charset="0"/>
              <a:ea typeface="+mn-ea"/>
              <a:cs typeface="+mn-cs"/>
            </a:endParaRP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Ask students why issuing</a:t>
            </a:r>
            <a:r>
              <a:rPr lang="en-US" sz="1000" b="1" kern="1200" baseline="0" dirty="0" smtClean="0">
                <a:solidFill>
                  <a:schemeClr val="tx1"/>
                </a:solidFill>
                <a:effectLst/>
                <a:latin typeface="Arial" charset="0"/>
                <a:ea typeface="+mn-ea"/>
                <a:cs typeface="+mn-cs"/>
              </a:rPr>
              <a:t> certificates from</a:t>
            </a:r>
            <a:r>
              <a:rPr lang="en-US" sz="1000" b="1" kern="1200" dirty="0" smtClean="0">
                <a:solidFill>
                  <a:schemeClr val="tx1"/>
                </a:solidFill>
                <a:effectLst/>
                <a:latin typeface="Arial" charset="0"/>
                <a:ea typeface="+mn-ea"/>
                <a:cs typeface="+mn-cs"/>
              </a:rPr>
              <a:t> subordinate</a:t>
            </a:r>
            <a:r>
              <a:rPr lang="en-US" sz="1000" b="1" kern="1200" baseline="0" dirty="0" smtClean="0">
                <a:solidFill>
                  <a:schemeClr val="tx1"/>
                </a:solidFill>
                <a:effectLst/>
                <a:latin typeface="Arial" charset="0"/>
                <a:ea typeface="+mn-ea"/>
                <a:cs typeface="+mn-cs"/>
              </a:rPr>
              <a:t> CAs is preferable to issuing certificates from root CAs.</a:t>
            </a:r>
          </a:p>
          <a:p>
            <a:r>
              <a:rPr lang="en-US" sz="1000" b="0" kern="1200" baseline="0" dirty="0" smtClean="0">
                <a:solidFill>
                  <a:schemeClr val="tx1"/>
                </a:solidFill>
                <a:effectLst/>
                <a:latin typeface="Arial" charset="0"/>
                <a:ea typeface="+mn-ea"/>
                <a:cs typeface="+mn-cs"/>
              </a:rPr>
              <a:t>Answers will vary. If necessary explain how a signing certificate can be revoked for a subordinate CA but not for a root CA.</a:t>
            </a:r>
            <a:r>
              <a:rPr lang="en-US" sz="1000" b="1" kern="1200" baseline="0" dirty="0" smtClean="0">
                <a:solidFill>
                  <a:schemeClr val="tx1"/>
                </a:solidFill>
                <a:effectLst/>
                <a:latin typeface="Arial" charset="0"/>
                <a:ea typeface="+mn-ea"/>
                <a:cs typeface="+mn-cs"/>
              </a:rPr>
              <a:t> </a:t>
            </a:r>
            <a:endParaRPr lang="en-US" sz="1000" b="1"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982295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a:p>
          <a:p>
            <a:pPr marL="0" marR="0" indent="0" algn="l" defTabSz="914400" rtl="0" eaLnBrk="1" fontAlgn="base" latinLnBrk="0" hangingPunct="1">
              <a:lnSpc>
                <a:spcPct val="100000"/>
              </a:lnSpc>
              <a:spcBef>
                <a:spcPct val="0"/>
              </a:spcBef>
              <a:spcAft>
                <a:spcPct val="60000"/>
              </a:spcAft>
              <a:buClrTx/>
              <a:buSzTx/>
              <a:buFontTx/>
              <a:buNone/>
              <a:tabLst/>
              <a:defRPr/>
            </a:pPr>
            <a:endParaRPr lang="en-US" b="1"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Key Message:</a:t>
            </a:r>
          </a:p>
          <a:p>
            <a:r>
              <a:rPr lang="en-US" sz="1000" b="1" kern="1200" dirty="0" smtClean="0">
                <a:solidFill>
                  <a:schemeClr val="tx1"/>
                </a:solidFill>
                <a:effectLst/>
                <a:latin typeface="Arial" charset="0"/>
                <a:ea typeface="+mn-ea"/>
                <a:cs typeface="+mn-cs"/>
              </a:rPr>
              <a:t>Enterprise Root CA</a:t>
            </a:r>
            <a:endParaRPr lang="en-US" sz="1000" kern="1200" dirty="0" smtClean="0">
              <a:solidFill>
                <a:schemeClr val="tx1"/>
              </a:solidFill>
              <a:effectLst/>
              <a:latin typeface="Arial" charset="0"/>
              <a:ea typeface="+mn-ea"/>
              <a:cs typeface="+mn-cs"/>
            </a:endParaRP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Root CAs are recommended for organizations that have less than 300 users where only a single AD CS server is deployed or organizations that do not have significant security requirements. </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root CAs must be installed on a computer that is a member of an Active Directory </a:t>
            </a:r>
            <a:r>
              <a:rPr lang="en-US" sz="1000" kern="1200" dirty="0" err="1" smtClean="0">
                <a:solidFill>
                  <a:schemeClr val="tx1"/>
                </a:solidFill>
                <a:effectLst/>
                <a:latin typeface="Arial" charset="0"/>
                <a:ea typeface="+mn-ea"/>
                <a:cs typeface="+mn-cs"/>
              </a:rPr>
              <a:t>Directory</a:t>
            </a:r>
            <a:r>
              <a:rPr lang="en-US" sz="1000" kern="1200" dirty="0" smtClean="0">
                <a:solidFill>
                  <a:schemeClr val="tx1"/>
                </a:solidFill>
                <a:effectLst/>
                <a:latin typeface="Arial" charset="0"/>
                <a:ea typeface="+mn-ea"/>
                <a:cs typeface="+mn-cs"/>
              </a:rPr>
              <a:t> Services domain. </a:t>
            </a:r>
          </a:p>
          <a:p>
            <a:pPr marL="171450" indent="-171450">
              <a:buFont typeface="Arial" pitchFamily="34" charset="0"/>
              <a:buChar char="•"/>
            </a:pPr>
            <a:r>
              <a:rPr lang="en-US" sz="1000" kern="1200" dirty="0" smtClean="0">
                <a:solidFill>
                  <a:schemeClr val="tx1"/>
                </a:solidFill>
                <a:effectLst/>
                <a:latin typeface="Arial" charset="0"/>
                <a:ea typeface="+mn-ea"/>
                <a:cs typeface="+mn-cs"/>
              </a:rPr>
              <a:t>As they must remain online at all times, Enterprise Root CAs present a security risk. If an Enterprise Root CA that becomes infected with malware or is compromised in some other fashion, every certificate deployed in the organization becomes suspect. Enterprise CAs cannot be configured as offline CAs.</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Enterprise Subordinate CA</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subordinate CAs are installed on computers that are members of an Active Directory domain. An enterprise subordinate CA can have its CA certificate signed by an enterprise root or stand-alone root CA. </a:t>
            </a:r>
          </a:p>
          <a:p>
            <a:pPr marL="171450" indent="-171450">
              <a:buFont typeface="Arial" pitchFamily="34" charset="0"/>
              <a:buChar char="•"/>
            </a:pPr>
            <a:r>
              <a:rPr lang="en-US" sz="1000" kern="1200" dirty="0" smtClean="0">
                <a:solidFill>
                  <a:schemeClr val="tx1"/>
                </a:solidFill>
                <a:effectLst/>
                <a:latin typeface="Arial" charset="0"/>
                <a:ea typeface="+mn-ea"/>
                <a:cs typeface="+mn-cs"/>
              </a:rPr>
              <a:t>Enterprise Subordinate CAs can function either as issuing CAs or intermediate CAs. </a:t>
            </a:r>
          </a:p>
          <a:p>
            <a:r>
              <a:rPr lang="en-US" sz="1000" b="1" kern="1200" dirty="0" smtClean="0">
                <a:solidFill>
                  <a:schemeClr val="tx1"/>
                </a:solidFill>
                <a:effectLst/>
                <a:latin typeface="Arial" charset="0"/>
                <a:ea typeface="+mn-ea"/>
                <a:cs typeface="+mn-cs"/>
              </a:rPr>
              <a:t>Stand-alone Root CA</a:t>
            </a:r>
          </a:p>
          <a:p>
            <a:pPr marL="171450" indent="-171450">
              <a:buFont typeface="Arial" pitchFamily="34" charset="0"/>
              <a:buChar char="•"/>
            </a:pPr>
            <a:r>
              <a:rPr lang="en-US" sz="1000" kern="1200" dirty="0" smtClean="0">
                <a:solidFill>
                  <a:schemeClr val="tx1"/>
                </a:solidFill>
                <a:effectLst/>
                <a:latin typeface="Arial" charset="0"/>
                <a:ea typeface="+mn-ea"/>
                <a:cs typeface="+mn-cs"/>
              </a:rPr>
              <a:t>Recommended that you install on computers that are not members of a domain.</a:t>
            </a:r>
          </a:p>
          <a:p>
            <a:pPr marL="171450" indent="-171450">
              <a:buFont typeface="Arial" pitchFamily="34" charset="0"/>
              <a:buChar char="•"/>
            </a:pPr>
            <a:r>
              <a:rPr lang="en-US" sz="1000" kern="1200" dirty="0" smtClean="0">
                <a:solidFill>
                  <a:schemeClr val="tx1"/>
                </a:solidFill>
                <a:effectLst/>
                <a:latin typeface="Arial" charset="0"/>
                <a:ea typeface="+mn-ea"/>
                <a:cs typeface="+mn-cs"/>
              </a:rPr>
              <a:t>Can be configured as offline root CA </a:t>
            </a:r>
          </a:p>
          <a:p>
            <a:r>
              <a:rPr lang="en-US" sz="1000" b="1" kern="1200" dirty="0" smtClean="0">
                <a:solidFill>
                  <a:schemeClr val="tx1"/>
                </a:solidFill>
                <a:effectLst/>
                <a:latin typeface="Arial" charset="0"/>
                <a:ea typeface="+mn-ea"/>
                <a:cs typeface="+mn-cs"/>
              </a:rPr>
              <a:t>Stand-alone Subordinate CA</a:t>
            </a:r>
          </a:p>
          <a:p>
            <a:pPr marL="171450" indent="-171450">
              <a:buFont typeface="Arial" pitchFamily="34" charset="0"/>
              <a:buChar char="•"/>
            </a:pPr>
            <a:r>
              <a:rPr lang="en-US" sz="1000" kern="1200" dirty="0" smtClean="0">
                <a:solidFill>
                  <a:schemeClr val="tx1"/>
                </a:solidFill>
                <a:effectLst/>
                <a:latin typeface="Arial" charset="0"/>
                <a:ea typeface="+mn-ea"/>
                <a:cs typeface="+mn-cs"/>
              </a:rPr>
              <a:t>Stand-alone subordinate CAs can be installed on computers that are members of the domain or on stand-alone servers. </a:t>
            </a:r>
          </a:p>
          <a:p>
            <a:pPr marL="171450" indent="-171450">
              <a:buFont typeface="Arial" pitchFamily="34" charset="0"/>
              <a:buChar char="•"/>
            </a:pPr>
            <a:r>
              <a:rPr lang="en-US" sz="1000" kern="1200" dirty="0" smtClean="0">
                <a:solidFill>
                  <a:schemeClr val="tx1"/>
                </a:solidFill>
                <a:effectLst/>
                <a:latin typeface="Arial" charset="0"/>
                <a:ea typeface="+mn-ea"/>
                <a:cs typeface="+mn-cs"/>
              </a:rPr>
              <a:t>Stand-alone subordinate CAs are limited in the certificates that they can issue. </a:t>
            </a:r>
          </a:p>
          <a:p>
            <a:pPr marL="171450" indent="-171450">
              <a:buFont typeface="Arial" pitchFamily="34" charset="0"/>
              <a:buChar char="•"/>
            </a:pPr>
            <a:r>
              <a:rPr lang="en-US" sz="1000" kern="1200" dirty="0" smtClean="0">
                <a:solidFill>
                  <a:schemeClr val="tx1"/>
                </a:solidFill>
                <a:effectLst/>
                <a:latin typeface="Arial" charset="0"/>
                <a:ea typeface="+mn-ea"/>
                <a:cs typeface="+mn-cs"/>
              </a:rPr>
              <a:t>You cannot issue certificate templates modified in AD CS from a stand-alone subordinate CA. </a:t>
            </a:r>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Questions:</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dirty="0" smtClean="0"/>
              <a:t>Why are subordinate CAs necessary</a:t>
            </a:r>
            <a:r>
              <a:rPr lang="en-US" baseline="0" dirty="0" smtClean="0"/>
              <a:t>?</a:t>
            </a: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60000"/>
              </a:spcAft>
              <a:buClrTx/>
              <a:buSzTx/>
              <a:buFontTx/>
              <a:buNone/>
              <a:tabLst/>
              <a:defRPr/>
            </a:pPr>
            <a:r>
              <a:rPr lang="en-US" b="1" dirty="0" smtClean="0"/>
              <a:t>Additional Reading:</a:t>
            </a:r>
            <a:endParaRPr lang="en-GB" dirty="0" smtClean="0"/>
          </a:p>
          <a:p>
            <a:r>
              <a:rPr lang="en-US" sz="1000" b="0" i="0" kern="1200" dirty="0" smtClean="0">
                <a:solidFill>
                  <a:schemeClr val="tx1"/>
                </a:solidFill>
                <a:effectLst/>
                <a:latin typeface="Arial" charset="0"/>
                <a:ea typeface="+mn-ea"/>
                <a:cs typeface="+mn-cs"/>
              </a:rPr>
              <a:t>Build and Deploy the Root Certification Authority</a:t>
            </a:r>
            <a:r>
              <a:rPr lang="en-GB" dirty="0"/>
              <a:t/>
            </a:r>
            <a:br>
              <a:rPr lang="en-GB" dirty="0"/>
            </a:br>
            <a:r>
              <a:rPr lang="en-US" dirty="0" smtClean="0"/>
              <a:t>http</a:t>
            </a:r>
            <a:r>
              <a:rPr lang="en-US" dirty="0"/>
              <a:t>://go.microsoft.com/fwlink/?LinkID=224557</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dirty="0" smtClean="0"/>
              <a:t>Module 6: Planning Active Directory Certificate Services</a:t>
            </a:r>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val="3580937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bckgrd_4.jpg"/>
          <p:cNvPicPr>
            <a:picLocks noChangeAspect="1"/>
          </p:cNvPicPr>
          <p:nvPr/>
        </p:nvPicPr>
        <p:blipFill>
          <a:blip r:embed="rId2" cstate="print"/>
          <a:srcRect/>
          <a:stretch>
            <a:fillRect/>
          </a:stretch>
        </p:blipFill>
        <p:spPr bwMode="auto">
          <a:xfrm>
            <a:off x="-139700" y="0"/>
            <a:ext cx="9283700"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3" r:id="rId1"/>
    <p:sldLayoutId id="2147483702" r:id="rId2"/>
    <p:sldLayoutId id="2147483701" r:id="rId3"/>
    <p:sldLayoutId id="2147483700" r:id="rId4"/>
    <p:sldLayoutId id="2147483699" r:id="rId5"/>
    <p:sldLayoutId id="2147483698" r:id="rId6"/>
    <p:sldLayoutId id="2147483697" r:id="rId7"/>
    <p:sldLayoutId id="2147483696" r:id="rId8"/>
    <p:sldLayoutId id="2147483695" r:id="rId9"/>
    <p:sldLayoutId id="2147483694" r:id="rId10"/>
    <p:sldLayoutId id="2147483693"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6</a:t>
            </a:r>
          </a:p>
          <a:p>
            <a:r>
              <a:rPr lang="en-US" smtClean="0"/>
              <a:t>Planning Active </a:t>
            </a:r>
            <a:r>
              <a:rPr lang="en-US" dirty="0" smtClean="0"/>
              <a:t>Directory Certificate Services</a:t>
            </a:r>
          </a:p>
        </p:txBody>
      </p:sp>
    </p:spTree>
    <p:extLst>
      <p:ext uri="{BB962C8B-B14F-4D97-AF65-F5344CB8AC3E}">
        <p14:creationId xmlns:p14="http://schemas.microsoft.com/office/powerpoint/2010/main" val="3823422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Offline Root Certification Authority</a:t>
            </a:r>
          </a:p>
        </p:txBody>
      </p:sp>
      <p:sp>
        <p:nvSpPr>
          <p:cNvPr id="4" name="AutoShape 12"/>
          <p:cNvSpPr>
            <a:spLocks noChangeArrowheads="1"/>
          </p:cNvSpPr>
          <p:nvPr/>
        </p:nvSpPr>
        <p:spPr bwMode="auto">
          <a:xfrm>
            <a:off x="220663" y="928784"/>
            <a:ext cx="8705850" cy="528094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053670"/>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Greater security. Almost impossible to compromise.</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1934732"/>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Must be </a:t>
              </a:r>
              <a:r>
                <a:rPr lang="en-GB" dirty="0" err="1" smtClean="0"/>
                <a:t>stand alone</a:t>
              </a:r>
              <a:r>
                <a:rPr lang="en-GB" dirty="0" smtClean="0"/>
                <a:t> CA</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2806270"/>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Server host should not be member of a domain</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4391710"/>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Must export CA certificate and CRL to online location</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86196" y="5253806"/>
            <a:ext cx="8064500" cy="641350"/>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Only bring online to issue signing certificates</a:t>
              </a:r>
              <a:endParaRPr lang="en-GB"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9" name="Group 18"/>
          <p:cNvGrpSpPr>
            <a:grpSpLocks/>
          </p:cNvGrpSpPr>
          <p:nvPr/>
        </p:nvGrpSpPr>
        <p:grpSpPr bwMode="auto">
          <a:xfrm>
            <a:off x="497572" y="3600126"/>
            <a:ext cx="8064500" cy="641350"/>
            <a:chOff x="757238" y="4884425"/>
            <a:chExt cx="8064501" cy="641350"/>
          </a:xfrm>
        </p:grpSpPr>
        <p:sp>
          <p:nvSpPr>
            <p:cNvPr id="2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 </a:t>
              </a:r>
              <a:r>
                <a:rPr lang="en-GB" dirty="0"/>
                <a:t> </a:t>
              </a:r>
              <a:r>
                <a:rPr lang="en-GB" dirty="0" smtClean="0"/>
                <a:t> Configure CRL and AIA settings for offline publication</a:t>
              </a:r>
              <a:endParaRPr lang="en-GB" dirty="0"/>
            </a:p>
          </p:txBody>
        </p:sp>
        <p:sp>
          <p:nvSpPr>
            <p:cNvPr id="2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5080481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Create a Stand-alone CA</a:t>
            </a:r>
          </a:p>
        </p:txBody>
      </p:sp>
      <p:sp>
        <p:nvSpPr>
          <p:cNvPr id="7171" name="Rectangle 3"/>
          <p:cNvSpPr>
            <a:spLocks noGrp="1" noChangeArrowheads="1"/>
          </p:cNvSpPr>
          <p:nvPr>
            <p:ph type="body" idx="1"/>
          </p:nvPr>
        </p:nvSpPr>
        <p:spPr/>
        <p:txBody>
          <a:bodyPr/>
          <a:lstStyle/>
          <a:p>
            <a:r>
              <a:rPr lang="en-US" dirty="0" smtClean="0"/>
              <a:t>In this demonstration you will create a Stand-alone CA that uses Elliptic Curve Cryptography rather than RSA for the signing certificate.</a:t>
            </a:r>
          </a:p>
        </p:txBody>
      </p:sp>
    </p:spTree>
    <p:extLst>
      <p:ext uri="{BB962C8B-B14F-4D97-AF65-F5344CB8AC3E}">
        <p14:creationId xmlns:p14="http://schemas.microsoft.com/office/powerpoint/2010/main" val="3210674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Enterprise Subordinate CA</a:t>
            </a:r>
          </a:p>
        </p:txBody>
      </p:sp>
      <p:sp>
        <p:nvSpPr>
          <p:cNvPr id="4" name="AutoShape 12"/>
          <p:cNvSpPr>
            <a:spLocks noChangeArrowheads="1"/>
          </p:cNvSpPr>
          <p:nvPr/>
        </p:nvSpPr>
        <p:spPr bwMode="auto">
          <a:xfrm>
            <a:off x="220663" y="1734016"/>
            <a:ext cx="8705850" cy="470772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785594"/>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Also known as an Issuing CA</a:t>
            </a:r>
            <a:endParaRPr lang="en-US" dirty="0">
              <a:cs typeface="Arial" charset="0"/>
            </a:endParaRPr>
          </a:p>
        </p:txBody>
      </p:sp>
      <p:grpSp>
        <p:nvGrpSpPr>
          <p:cNvPr id="6" name="Group 1"/>
          <p:cNvGrpSpPr>
            <a:grpSpLocks/>
          </p:cNvGrpSpPr>
          <p:nvPr/>
        </p:nvGrpSpPr>
        <p:grpSpPr bwMode="auto">
          <a:xfrm>
            <a:off x="495300" y="1899846"/>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Integrated with Active Directory</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780908"/>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Can issue customized certificate templates</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652446"/>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Use to deploy certificates that use </a:t>
              </a:r>
              <a:r>
                <a:rPr lang="en-GB" dirty="0" err="1" smtClean="0"/>
                <a:t>autoenrollment</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4432654"/>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Deploy more than 1 for redundancy and policy reasons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86196" y="5212862"/>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If CA infected with malware, revoke CA’s signing cert</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5080481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Enterprise Subordinate</a:t>
            </a:r>
          </a:p>
        </p:txBody>
      </p:sp>
      <p:sp>
        <p:nvSpPr>
          <p:cNvPr id="7171" name="Rectangle 3"/>
          <p:cNvSpPr>
            <a:spLocks noGrp="1" noChangeArrowheads="1"/>
          </p:cNvSpPr>
          <p:nvPr>
            <p:ph type="body" idx="1"/>
          </p:nvPr>
        </p:nvSpPr>
        <p:spPr/>
        <p:txBody>
          <a:bodyPr/>
          <a:lstStyle/>
          <a:p>
            <a:r>
              <a:rPr lang="en-US" dirty="0" smtClean="0"/>
              <a:t>In this demonstration you will see the deployment of an enterprise subordinate CA.</a:t>
            </a:r>
          </a:p>
        </p:txBody>
      </p:sp>
    </p:spTree>
    <p:extLst>
      <p:ext uri="{BB962C8B-B14F-4D97-AF65-F5344CB8AC3E}">
        <p14:creationId xmlns:p14="http://schemas.microsoft.com/office/powerpoint/2010/main" val="3643527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Certification Authority Management</a:t>
            </a:r>
          </a:p>
        </p:txBody>
      </p:sp>
      <p:sp>
        <p:nvSpPr>
          <p:cNvPr id="5" name="AutoShape 4"/>
          <p:cNvSpPr>
            <a:spLocks noChangeArrowheads="1"/>
          </p:cNvSpPr>
          <p:nvPr/>
        </p:nvSpPr>
        <p:spPr bwMode="auto">
          <a:xfrm>
            <a:off x="214313" y="812891"/>
            <a:ext cx="8699500" cy="661068"/>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CA Management and Role Based Administration</a:t>
            </a:r>
            <a:endParaRPr lang="en-US" dirty="0">
              <a:cs typeface="Arial" charset="0"/>
            </a:endParaRPr>
          </a:p>
        </p:txBody>
      </p:sp>
      <p:graphicFrame>
        <p:nvGraphicFramePr>
          <p:cNvPr id="15" name="Group 27"/>
          <p:cNvGraphicFramePr>
            <a:graphicFrameLocks noGrp="1"/>
          </p:cNvGraphicFramePr>
          <p:nvPr>
            <p:extLst>
              <p:ext uri="{D42A27DB-BD31-4B8C-83A1-F6EECF244321}">
                <p14:modId xmlns:p14="http://schemas.microsoft.com/office/powerpoint/2010/main" val="4238393625"/>
              </p:ext>
            </p:extLst>
          </p:nvPr>
        </p:nvGraphicFramePr>
        <p:xfrm>
          <a:off x="479425" y="1852914"/>
          <a:ext cx="8172450" cy="4206693"/>
        </p:xfrm>
        <a:graphic>
          <a:graphicData uri="http://schemas.openxmlformats.org/drawingml/2006/table">
            <a:tbl>
              <a:tblPr/>
              <a:tblGrid>
                <a:gridCol w="2236479"/>
                <a:gridCol w="2333768"/>
                <a:gridCol w="3602203"/>
              </a:tblGrid>
              <a:tr h="641877">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Role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Permission</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chemeClr val="tx1"/>
                          </a:solidFill>
                          <a:effectLst/>
                          <a:latin typeface="Verdana" pitchFamily="34" charset="0"/>
                          <a:cs typeface="Arial" charset="0"/>
                        </a:rPr>
                        <a:t>Description</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r>
              <a:tr h="1916188">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CA Administrator</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lang="en-US" sz="1800" b="0" i="0" kern="1200" dirty="0" smtClean="0">
                          <a:solidFill>
                            <a:schemeClr val="tx1"/>
                          </a:solidFill>
                          <a:effectLst/>
                          <a:latin typeface="+mn-lt"/>
                          <a:ea typeface="+mn-ea"/>
                          <a:cs typeface="+mn-cs"/>
                        </a:rPr>
                        <a:t>Manage CA</a:t>
                      </a:r>
                      <a:endParaRPr kumimoji="0" lang="en-US" sz="11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cs typeface="Arial" charset="0"/>
                        </a:rPr>
                        <a:t>Configure and maintain the CA</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cs typeface="Arial" charset="0"/>
                        </a:rPr>
                        <a:t>Assign other CA Roles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cs typeface="Arial" charset="0"/>
                        </a:rPr>
                        <a:t>Renew CA Certificate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648628">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Certificate Manager</a:t>
                      </a:r>
                      <a:endParaRPr kumimoji="0" lang="en-GB" sz="14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lang="en-US" sz="1800" b="0" i="0" kern="1200" dirty="0" smtClean="0">
                          <a:solidFill>
                            <a:schemeClr val="tx1"/>
                          </a:solidFill>
                          <a:effectLst/>
                          <a:latin typeface="+mn-lt"/>
                          <a:ea typeface="+mn-ea"/>
                          <a:cs typeface="+mn-cs"/>
                        </a:rPr>
                        <a:t>Issue and Manage Certificates</a:t>
                      </a:r>
                      <a:endParaRPr kumimoji="0" lang="en-US" sz="1100" b="1" i="0" u="none" strike="noStrike" cap="none" normalizeH="0" baseline="0" dirty="0" smtClean="0">
                        <a:ln>
                          <a:noFill/>
                        </a:ln>
                        <a:solidFill>
                          <a:schemeClr val="tx1"/>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cs typeface="Arial" charset="0"/>
                        </a:rPr>
                        <a:t>Approve enrollment requests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600" b="0" i="0" u="none" strike="noStrike" cap="none" normalizeH="0" baseline="0" dirty="0" smtClean="0">
                          <a:ln>
                            <a:noFill/>
                          </a:ln>
                          <a:solidFill>
                            <a:schemeClr val="tx1"/>
                          </a:solidFill>
                          <a:effectLst/>
                          <a:latin typeface="Verdana" pitchFamily="34" charset="0"/>
                          <a:cs typeface="Arial" charset="0"/>
                        </a:rPr>
                        <a:t>Perform certificate revocation</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10674084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Planning CA Deployment</a:t>
            </a:r>
          </a:p>
        </p:txBody>
      </p:sp>
      <p:sp>
        <p:nvSpPr>
          <p:cNvPr id="4" name="AutoShape 12"/>
          <p:cNvSpPr>
            <a:spLocks noChangeArrowheads="1"/>
          </p:cNvSpPr>
          <p:nvPr/>
        </p:nvSpPr>
        <p:spPr bwMode="auto">
          <a:xfrm>
            <a:off x="220663" y="901488"/>
            <a:ext cx="8705850" cy="5499312"/>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7" name="AutoShape 8"/>
          <p:cNvSpPr>
            <a:spLocks noChangeArrowheads="1"/>
          </p:cNvSpPr>
          <p:nvPr/>
        </p:nvSpPr>
        <p:spPr bwMode="auto">
          <a:xfrm>
            <a:off x="354843" y="999078"/>
            <a:ext cx="820495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Use single tier with enterprise CA when less than 300 users and when organization has minimal security requirements</a:t>
            </a:r>
            <a:endParaRPr lang="en-GB" dirty="0"/>
          </a:p>
        </p:txBody>
      </p:sp>
      <p:sp>
        <p:nvSpPr>
          <p:cNvPr id="11" name="AutoShape 8"/>
          <p:cNvSpPr>
            <a:spLocks noChangeArrowheads="1"/>
          </p:cNvSpPr>
          <p:nvPr/>
        </p:nvSpPr>
        <p:spPr bwMode="auto">
          <a:xfrm>
            <a:off x="370763" y="1815151"/>
            <a:ext cx="8204958" cy="1201004"/>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Use two tier with stand-alone root CA and two enterprise subordinate CA when more than 300 </a:t>
            </a:r>
            <a:r>
              <a:rPr lang="en-GB" dirty="0"/>
              <a:t>users. </a:t>
            </a:r>
            <a:endParaRPr lang="en-GB" dirty="0" smtClean="0"/>
          </a:p>
          <a:p>
            <a:pPr marL="285750" indent="-285750" eaLnBrk="0" hangingPunct="0">
              <a:lnSpc>
                <a:spcPct val="90000"/>
              </a:lnSpc>
              <a:spcBef>
                <a:spcPct val="40000"/>
              </a:spcBef>
              <a:buClr>
                <a:srgbClr val="006699"/>
              </a:buClr>
              <a:buFont typeface="Arial" pitchFamily="34" charset="0"/>
              <a:buChar char="•"/>
            </a:pPr>
            <a:r>
              <a:rPr lang="en-GB" dirty="0" smtClean="0"/>
              <a:t>Place </a:t>
            </a:r>
            <a:r>
              <a:rPr lang="en-GB" dirty="0"/>
              <a:t>additional subordinate CA at branch sites as </a:t>
            </a:r>
            <a:r>
              <a:rPr lang="en-GB" dirty="0" smtClean="0"/>
              <a:t>necessary.</a:t>
            </a:r>
            <a:endParaRPr lang="en-GB" dirty="0"/>
          </a:p>
        </p:txBody>
      </p:sp>
      <p:sp>
        <p:nvSpPr>
          <p:cNvPr id="14" name="AutoShape 8"/>
          <p:cNvSpPr>
            <a:spLocks noChangeArrowheads="1"/>
          </p:cNvSpPr>
          <p:nvPr/>
        </p:nvSpPr>
        <p:spPr bwMode="auto">
          <a:xfrm>
            <a:off x="384411" y="3130437"/>
            <a:ext cx="8204958" cy="1004825"/>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Use three tier with stand-alone CA, intermediate CA and multiple issuing CAs when you need to have different groups/locations approve certificates based on different templates and policies</a:t>
            </a:r>
            <a:endParaRPr lang="en-GB" dirty="0"/>
          </a:p>
        </p:txBody>
      </p:sp>
      <p:sp>
        <p:nvSpPr>
          <p:cNvPr id="17" name="AutoShape 8"/>
          <p:cNvSpPr>
            <a:spLocks noChangeArrowheads="1"/>
          </p:cNvSpPr>
          <p:nvPr/>
        </p:nvSpPr>
        <p:spPr bwMode="auto">
          <a:xfrm>
            <a:off x="398059" y="4218194"/>
            <a:ext cx="820495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Deploy stand-alone subordinate on perimeter networks to issue certificates to partner organizations</a:t>
            </a:r>
            <a:endParaRPr lang="en-GB" dirty="0"/>
          </a:p>
        </p:txBody>
      </p:sp>
      <p:sp>
        <p:nvSpPr>
          <p:cNvPr id="18" name="AutoShape 8"/>
          <p:cNvSpPr>
            <a:spLocks noChangeArrowheads="1"/>
          </p:cNvSpPr>
          <p:nvPr/>
        </p:nvSpPr>
        <p:spPr bwMode="auto">
          <a:xfrm>
            <a:off x="398059" y="4933376"/>
            <a:ext cx="820495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Obtain individual certificates from trusted 3</a:t>
            </a:r>
            <a:r>
              <a:rPr lang="en-GB" baseline="30000" dirty="0" smtClean="0"/>
              <a:t>rd</a:t>
            </a:r>
            <a:r>
              <a:rPr lang="en-GB" dirty="0" smtClean="0"/>
              <a:t> party CAs for resources that must be trusted by external clients </a:t>
            </a:r>
            <a:endParaRPr lang="en-GB" dirty="0"/>
          </a:p>
        </p:txBody>
      </p:sp>
      <p:sp>
        <p:nvSpPr>
          <p:cNvPr id="20" name="AutoShape 8"/>
          <p:cNvSpPr>
            <a:spLocks noChangeArrowheads="1"/>
          </p:cNvSpPr>
          <p:nvPr/>
        </p:nvSpPr>
        <p:spPr bwMode="auto">
          <a:xfrm>
            <a:off x="370763" y="5708639"/>
            <a:ext cx="820495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Use third-party root CA with local subordinate when large number of certificates must be trusted by external clients</a:t>
            </a:r>
            <a:endParaRPr lang="en-GB" dirty="0"/>
          </a:p>
        </p:txBody>
      </p:sp>
    </p:spTree>
    <p:extLst>
      <p:ext uri="{BB962C8B-B14F-4D97-AF65-F5344CB8AC3E}">
        <p14:creationId xmlns:p14="http://schemas.microsoft.com/office/powerpoint/2010/main" val="1293621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Managing Certificate Templates</a:t>
            </a:r>
          </a:p>
        </p:txBody>
      </p:sp>
      <p:sp>
        <p:nvSpPr>
          <p:cNvPr id="6147" name="Rectangle 3"/>
          <p:cNvSpPr>
            <a:spLocks noGrp="1" noChangeArrowheads="1"/>
          </p:cNvSpPr>
          <p:nvPr>
            <p:ph type="body" idx="1"/>
          </p:nvPr>
        </p:nvSpPr>
        <p:spPr/>
        <p:txBody>
          <a:bodyPr/>
          <a:lstStyle/>
          <a:p>
            <a:r>
              <a:rPr lang="en-US" dirty="0" smtClean="0"/>
              <a:t>Introduction to Certificate Templates</a:t>
            </a:r>
          </a:p>
          <a:p>
            <a:r>
              <a:rPr lang="en-US" dirty="0" smtClean="0"/>
              <a:t>Certificate Template Properties</a:t>
            </a:r>
          </a:p>
          <a:p>
            <a:r>
              <a:rPr lang="en-US" dirty="0" smtClean="0"/>
              <a:t>Certificate </a:t>
            </a:r>
            <a:r>
              <a:rPr lang="en-US" dirty="0"/>
              <a:t>T</a:t>
            </a:r>
            <a:r>
              <a:rPr lang="en-US" dirty="0" smtClean="0"/>
              <a:t>emplate Types</a:t>
            </a:r>
          </a:p>
          <a:p>
            <a:r>
              <a:rPr lang="en-US" dirty="0" smtClean="0"/>
              <a:t>Certificate Template Permissions</a:t>
            </a:r>
          </a:p>
          <a:p>
            <a:r>
              <a:rPr lang="en-US" dirty="0" smtClean="0"/>
              <a:t>Built-in Certificate Templates</a:t>
            </a:r>
          </a:p>
          <a:p>
            <a:r>
              <a:rPr lang="en-US" dirty="0" smtClean="0"/>
              <a:t>Create New and Update Existing Templates</a:t>
            </a:r>
          </a:p>
          <a:p>
            <a:r>
              <a:rPr lang="en-US" dirty="0" smtClean="0"/>
              <a:t>Demonstration: Creating a New Template</a:t>
            </a:r>
          </a:p>
          <a:p>
            <a:r>
              <a:rPr lang="en-US" dirty="0" smtClean="0"/>
              <a:t>Key </a:t>
            </a:r>
            <a:r>
              <a:rPr lang="en-US" dirty="0"/>
              <a:t>Archiving and </a:t>
            </a:r>
            <a:r>
              <a:rPr lang="en-US" dirty="0" smtClean="0"/>
              <a:t>Recovery</a:t>
            </a:r>
          </a:p>
          <a:p>
            <a:r>
              <a:rPr lang="en-US" dirty="0" smtClean="0"/>
              <a:t>Demonstration: Enable Key Archiving</a:t>
            </a:r>
          </a:p>
          <a:p>
            <a:r>
              <a:rPr lang="en-US" dirty="0" smtClean="0"/>
              <a:t>When to Modify or Create Certificate Templates</a:t>
            </a:r>
            <a:endParaRPr lang="en-US" dirty="0"/>
          </a:p>
          <a:p>
            <a:endParaRPr lang="en-US" dirty="0" smtClean="0"/>
          </a:p>
        </p:txBody>
      </p:sp>
    </p:spTree>
    <p:extLst>
      <p:ext uri="{BB962C8B-B14F-4D97-AF65-F5344CB8AC3E}">
        <p14:creationId xmlns:p14="http://schemas.microsoft.com/office/powerpoint/2010/main" val="39729786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Introduction to Certificate Templates</a:t>
            </a:r>
          </a:p>
        </p:txBody>
      </p:sp>
      <p:sp>
        <p:nvSpPr>
          <p:cNvPr id="5"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517394"/>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Stored in Active Directory</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398456"/>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Issued from Enterprise Root and Subordinate CA</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269994"/>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Version 1: 	Windows 2000, Windows Server 2003 and 		Windows Server 2008 and 2008 R2 CA</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117719"/>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Version 2:	Windows Server 2003 and Windows Server 		2008 and 2008 R2 CA</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21"/>
          <p:cNvGrpSpPr>
            <a:grpSpLocks/>
          </p:cNvGrpSpPr>
          <p:nvPr/>
        </p:nvGrpSpPr>
        <p:grpSpPr bwMode="auto">
          <a:xfrm>
            <a:off x="497572" y="4870631"/>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Version 3:	Windows Server 2008 and 2008 R2 CA</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2231038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Certificate Template Properties</a:t>
            </a:r>
          </a:p>
        </p:txBody>
      </p:sp>
      <p:sp>
        <p:nvSpPr>
          <p:cNvPr id="4" name="AutoShape 12"/>
          <p:cNvSpPr>
            <a:spLocks noChangeArrowheads="1"/>
          </p:cNvSpPr>
          <p:nvPr/>
        </p:nvSpPr>
        <p:spPr bwMode="auto">
          <a:xfrm>
            <a:off x="220663" y="915136"/>
            <a:ext cx="8705850" cy="5499312"/>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7" name="AutoShape 8"/>
          <p:cNvSpPr>
            <a:spLocks noChangeArrowheads="1"/>
          </p:cNvSpPr>
          <p:nvPr/>
        </p:nvSpPr>
        <p:spPr bwMode="auto">
          <a:xfrm>
            <a:off x="785813" y="1367574"/>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General: Store in Active Directory, validity period, renewal period</a:t>
            </a:r>
            <a:endParaRPr lang="en-GB" dirty="0"/>
          </a:p>
        </p:txBody>
      </p:sp>
      <p:sp>
        <p:nvSpPr>
          <p:cNvPr id="10" name="AutoShape 8"/>
          <p:cNvSpPr>
            <a:spLocks noChangeArrowheads="1"/>
          </p:cNvSpPr>
          <p:nvPr/>
        </p:nvSpPr>
        <p:spPr bwMode="auto">
          <a:xfrm>
            <a:off x="785813" y="2248636"/>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Request Handling: Key size, private key export, 	purpose, </a:t>
            </a:r>
            <a:r>
              <a:rPr lang="en-GB" dirty="0" err="1" smtClean="0"/>
              <a:t>enrollment</a:t>
            </a:r>
            <a:r>
              <a:rPr lang="en-GB" dirty="0" smtClean="0"/>
              <a:t> </a:t>
            </a:r>
            <a:endParaRPr lang="en-GB" dirty="0"/>
          </a:p>
        </p:txBody>
      </p:sp>
      <p:sp>
        <p:nvSpPr>
          <p:cNvPr id="13" name="AutoShape 8"/>
          <p:cNvSpPr>
            <a:spLocks noChangeArrowheads="1"/>
          </p:cNvSpPr>
          <p:nvPr/>
        </p:nvSpPr>
        <p:spPr bwMode="auto">
          <a:xfrm>
            <a:off x="785813" y="3120174"/>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Subject Name: Generated from Active Directory information or provided in request</a:t>
            </a:r>
            <a:endParaRPr lang="en-GB" dirty="0"/>
          </a:p>
        </p:txBody>
      </p:sp>
      <p:sp>
        <p:nvSpPr>
          <p:cNvPr id="16" name="AutoShape 8"/>
          <p:cNvSpPr>
            <a:spLocks noChangeArrowheads="1"/>
          </p:cNvSpPr>
          <p:nvPr/>
        </p:nvSpPr>
        <p:spPr bwMode="auto">
          <a:xfrm>
            <a:off x="788085" y="3995918"/>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Issuance Requirements: Require manager approval, number of approvals required</a:t>
            </a:r>
            <a:endParaRPr lang="en-GB" dirty="0"/>
          </a:p>
        </p:txBody>
      </p:sp>
      <p:sp>
        <p:nvSpPr>
          <p:cNvPr id="19" name="AutoShape 8"/>
          <p:cNvSpPr>
            <a:spLocks noChangeArrowheads="1"/>
          </p:cNvSpPr>
          <p:nvPr/>
        </p:nvSpPr>
        <p:spPr bwMode="auto">
          <a:xfrm>
            <a:off x="788085" y="4842094"/>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Superseded Templates: Which existing templates this template supersedes</a:t>
            </a:r>
            <a:endParaRPr lang="en-GB" dirty="0"/>
          </a:p>
        </p:txBody>
      </p:sp>
      <p:sp>
        <p:nvSpPr>
          <p:cNvPr id="22" name="AutoShape 8"/>
          <p:cNvSpPr>
            <a:spLocks noChangeArrowheads="1"/>
          </p:cNvSpPr>
          <p:nvPr/>
        </p:nvSpPr>
        <p:spPr bwMode="auto">
          <a:xfrm>
            <a:off x="788085" y="5633678"/>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Security: Template and certificate permissions</a:t>
            </a:r>
            <a:endParaRPr lang="en-GB" dirty="0"/>
          </a:p>
        </p:txBody>
      </p:sp>
    </p:spTree>
    <p:extLst>
      <p:ext uri="{BB962C8B-B14F-4D97-AF65-F5344CB8AC3E}">
        <p14:creationId xmlns:p14="http://schemas.microsoft.com/office/powerpoint/2010/main" val="17531050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mtClean="0"/>
              <a:t>Notes Page Over-flow Slide. Do Not Print Slide. See Notes pane.</a:t>
            </a:r>
            <a:endParaRPr lang="en-US" dirty="0" smtClean="0"/>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953425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Overview</a:t>
            </a:r>
            <a:endParaRPr lang="en-US" dirty="0"/>
          </a:p>
        </p:txBody>
      </p:sp>
      <p:sp>
        <p:nvSpPr>
          <p:cNvPr id="3" name="Content Placeholder 2"/>
          <p:cNvSpPr>
            <a:spLocks noGrp="1"/>
          </p:cNvSpPr>
          <p:nvPr>
            <p:ph idx="1"/>
          </p:nvPr>
        </p:nvSpPr>
        <p:spPr/>
        <p:txBody>
          <a:bodyPr/>
          <a:lstStyle/>
          <a:p>
            <a:r>
              <a:rPr lang="en-US" dirty="0"/>
              <a:t>Enterprise PKI Deployment and </a:t>
            </a:r>
            <a:r>
              <a:rPr lang="en-US" dirty="0" smtClean="0"/>
              <a:t>Administration</a:t>
            </a:r>
          </a:p>
          <a:p>
            <a:r>
              <a:rPr lang="en-US" dirty="0" smtClean="0"/>
              <a:t>Managing Certificate Templates</a:t>
            </a:r>
          </a:p>
          <a:p>
            <a:r>
              <a:rPr lang="en-US" dirty="0" smtClean="0"/>
              <a:t>Planning Certificate Enrollment and Revocation</a:t>
            </a:r>
            <a:endParaRPr lang="en-GB" dirty="0"/>
          </a:p>
          <a:p>
            <a:endParaRPr lang="en-US" dirty="0"/>
          </a:p>
          <a:p>
            <a:endParaRPr lang="en-US" dirty="0"/>
          </a:p>
          <a:p>
            <a:endParaRPr lang="en-US" dirty="0"/>
          </a:p>
        </p:txBody>
      </p:sp>
    </p:spTree>
    <p:extLst>
      <p:ext uri="{BB962C8B-B14F-4D97-AF65-F5344CB8AC3E}">
        <p14:creationId xmlns:p14="http://schemas.microsoft.com/office/powerpoint/2010/main" val="1673147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555663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Certificate Template Types</a:t>
            </a:r>
          </a:p>
        </p:txBody>
      </p:sp>
      <p:sp>
        <p:nvSpPr>
          <p:cNvPr id="5"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GB" dirty="0" smtClean="0"/>
              <a:t>Edit Certificate Template Purpose on Request Handling Tab :</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96777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Encryption</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84884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Signature</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72037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Signature and Encryption</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568103"/>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Signature and Smartcard Logon</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6185412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Certificate Template Permissions</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GB" dirty="0" smtClean="0"/>
              <a:t>The following permissions can be assigned on the Security tab of a certificate template’s properties :</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96777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Full Control</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84884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Read</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72037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Write</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568103"/>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Enroll</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21"/>
          <p:cNvGrpSpPr>
            <a:grpSpLocks/>
          </p:cNvGrpSpPr>
          <p:nvPr/>
        </p:nvGrpSpPr>
        <p:grpSpPr bwMode="auto">
          <a:xfrm>
            <a:off x="497572" y="5361959"/>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Autoenroll</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11928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Built-in Certificate Templates</a:t>
            </a:r>
            <a:endParaRPr lang="en-GB" dirty="0"/>
          </a:p>
        </p:txBody>
      </p:sp>
      <p:sp>
        <p:nvSpPr>
          <p:cNvPr id="11" name="AutoShape 5"/>
          <p:cNvSpPr>
            <a:spLocks noChangeArrowheads="1"/>
          </p:cNvSpPr>
          <p:nvPr/>
        </p:nvSpPr>
        <p:spPr bwMode="auto">
          <a:xfrm>
            <a:off x="511176" y="965125"/>
            <a:ext cx="7840662" cy="5308444"/>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smtClean="0"/>
              <a:t>  Enterprise CAs have the following templates available to issue:</a:t>
            </a:r>
          </a:p>
          <a:p>
            <a:pPr marL="174625" indent="-174625" algn="l">
              <a:lnSpc>
                <a:spcPct val="90000"/>
              </a:lnSpc>
              <a:spcBef>
                <a:spcPct val="70000"/>
              </a:spcBef>
              <a:buClr>
                <a:schemeClr val="hlink"/>
              </a:buClr>
              <a:buSzPct val="90000"/>
              <a:defRPr/>
            </a:pPr>
            <a:endParaRPr lang="en-US" sz="2000" kern="0" dirty="0"/>
          </a:p>
          <a:p>
            <a:pPr marL="174625" indent="-174625" algn="l">
              <a:lnSpc>
                <a:spcPct val="90000"/>
              </a:lnSpc>
              <a:spcBef>
                <a:spcPct val="70000"/>
              </a:spcBef>
              <a:buClr>
                <a:schemeClr val="hlink"/>
              </a:buClr>
              <a:buSzPct val="90000"/>
              <a:defRPr/>
            </a:pPr>
            <a:endParaRPr lang="en-US" sz="2000" kern="0" dirty="0" smtClean="0"/>
          </a:p>
          <a:p>
            <a:pPr marL="174625" indent="-174625">
              <a:lnSpc>
                <a:spcPct val="90000"/>
              </a:lnSpc>
              <a:spcBef>
                <a:spcPct val="70000"/>
              </a:spcBef>
              <a:buClr>
                <a:schemeClr val="hlink"/>
              </a:buClr>
              <a:buSzPct val="90000"/>
              <a:defRPr/>
            </a:pPr>
            <a:endParaRPr lang="en-US" sz="2000" kern="0" dirty="0"/>
          </a:p>
          <a:p>
            <a:pPr marL="174625" indent="-174625">
              <a:lnSpc>
                <a:spcPct val="90000"/>
              </a:lnSpc>
              <a:spcBef>
                <a:spcPct val="70000"/>
              </a:spcBef>
              <a:buClr>
                <a:schemeClr val="hlink"/>
              </a:buClr>
              <a:buSzPct val="90000"/>
              <a:defRPr/>
            </a:pPr>
            <a:endParaRPr lang="en-US" sz="2000" kern="0" dirty="0" smtClean="0"/>
          </a:p>
          <a:p>
            <a:pPr marL="174625" indent="-174625" algn="l">
              <a:lnSpc>
                <a:spcPct val="90000"/>
              </a:lnSpc>
              <a:spcBef>
                <a:spcPct val="70000"/>
              </a:spcBef>
              <a:buClr>
                <a:schemeClr val="hlink"/>
              </a:buClr>
              <a:buSzPct val="90000"/>
              <a:defRPr/>
            </a:pPr>
            <a:endParaRPr lang="en-US" sz="2000" dirty="0"/>
          </a:p>
        </p:txBody>
      </p:sp>
      <p:sp>
        <p:nvSpPr>
          <p:cNvPr id="12" name="AutoShape 6"/>
          <p:cNvSpPr>
            <a:spLocks noChangeArrowheads="1"/>
          </p:cNvSpPr>
          <p:nvPr/>
        </p:nvSpPr>
        <p:spPr bwMode="auto">
          <a:xfrm>
            <a:off x="852487" y="1830506"/>
            <a:ext cx="7250113" cy="3952994"/>
          </a:xfrm>
          <a:prstGeom prst="roundRect">
            <a:avLst>
              <a:gd name="adj" fmla="val 4167"/>
            </a:avLst>
          </a:prstGeom>
          <a:solidFill>
            <a:srgbClr val="F2E7CE"/>
          </a:solidFill>
          <a:ln w="9525" algn="ctr">
            <a:solidFill>
              <a:srgbClr val="333333"/>
            </a:solidFill>
            <a:round/>
            <a:headEnd/>
            <a:tailEnd/>
          </a:ln>
        </p:spPr>
        <p:txBody>
          <a:bodyPr numCol="2" anchor="ctr">
            <a:spAutoFit/>
          </a:bodyPr>
          <a:lstStyle/>
          <a:p>
            <a:pPr marL="174625" indent="-174625" algn="l">
              <a:lnSpc>
                <a:spcPct val="90000"/>
              </a:lnSpc>
              <a:spcBef>
                <a:spcPct val="70000"/>
              </a:spcBef>
              <a:buClr>
                <a:schemeClr val="hlink"/>
              </a:buClr>
              <a:buSzPct val="90000"/>
              <a:buFontTx/>
              <a:buChar char="•"/>
            </a:pPr>
            <a:r>
              <a:rPr lang="en-US" sz="2000" b="0" dirty="0" smtClean="0"/>
              <a:t>Administrator</a:t>
            </a:r>
          </a:p>
          <a:p>
            <a:pPr marL="174625" indent="-174625">
              <a:lnSpc>
                <a:spcPct val="90000"/>
              </a:lnSpc>
              <a:spcBef>
                <a:spcPct val="70000"/>
              </a:spcBef>
              <a:buClr>
                <a:schemeClr val="hlink"/>
              </a:buClr>
              <a:buSzPct val="90000"/>
              <a:buFontTx/>
              <a:buChar char="•"/>
            </a:pPr>
            <a:r>
              <a:rPr lang="en-US" sz="2000" b="0" dirty="0" smtClean="0"/>
              <a:t>Basic EFS</a:t>
            </a:r>
          </a:p>
          <a:p>
            <a:pPr marL="174625" indent="-174625">
              <a:lnSpc>
                <a:spcPct val="90000"/>
              </a:lnSpc>
              <a:spcBef>
                <a:spcPct val="70000"/>
              </a:spcBef>
              <a:buClr>
                <a:schemeClr val="hlink"/>
              </a:buClr>
              <a:buSzPct val="90000"/>
              <a:buFontTx/>
              <a:buChar char="•"/>
            </a:pPr>
            <a:r>
              <a:rPr lang="en-US" sz="2000" b="0" dirty="0" smtClean="0"/>
              <a:t>Computer</a:t>
            </a:r>
          </a:p>
          <a:p>
            <a:pPr marL="174625" indent="-174625">
              <a:lnSpc>
                <a:spcPct val="90000"/>
              </a:lnSpc>
              <a:spcBef>
                <a:spcPct val="70000"/>
              </a:spcBef>
              <a:buClr>
                <a:schemeClr val="hlink"/>
              </a:buClr>
              <a:buSzPct val="90000"/>
              <a:buFontTx/>
              <a:buChar char="•"/>
            </a:pPr>
            <a:r>
              <a:rPr lang="en-US" sz="2000" b="0" dirty="0" smtClean="0"/>
              <a:t>Directory Email Replication</a:t>
            </a:r>
          </a:p>
          <a:p>
            <a:pPr marL="174625" indent="-174625">
              <a:lnSpc>
                <a:spcPct val="90000"/>
              </a:lnSpc>
              <a:spcBef>
                <a:spcPct val="70000"/>
              </a:spcBef>
              <a:buClr>
                <a:schemeClr val="hlink"/>
              </a:buClr>
              <a:buSzPct val="90000"/>
              <a:buFontTx/>
              <a:buChar char="•"/>
            </a:pPr>
            <a:r>
              <a:rPr lang="en-US" sz="2000" b="0" dirty="0" smtClean="0"/>
              <a:t>Domain Controller</a:t>
            </a:r>
          </a:p>
          <a:p>
            <a:pPr marL="174625" indent="-174625">
              <a:lnSpc>
                <a:spcPct val="90000"/>
              </a:lnSpc>
              <a:spcBef>
                <a:spcPct val="70000"/>
              </a:spcBef>
              <a:buClr>
                <a:schemeClr val="hlink"/>
              </a:buClr>
              <a:buSzPct val="90000"/>
              <a:buFontTx/>
              <a:buChar char="•"/>
            </a:pPr>
            <a:r>
              <a:rPr lang="en-US" sz="2000" b="0" dirty="0" smtClean="0"/>
              <a:t>Domain Controller Authentication</a:t>
            </a:r>
          </a:p>
          <a:p>
            <a:pPr marL="174625" indent="-174625">
              <a:lnSpc>
                <a:spcPct val="90000"/>
              </a:lnSpc>
              <a:spcBef>
                <a:spcPct val="70000"/>
              </a:spcBef>
              <a:buClr>
                <a:schemeClr val="hlink"/>
              </a:buClr>
              <a:buSzPct val="90000"/>
              <a:buFontTx/>
              <a:buChar char="•"/>
            </a:pPr>
            <a:endParaRPr lang="en-US" sz="2000" b="0" dirty="0" smtClean="0"/>
          </a:p>
          <a:p>
            <a:pPr marL="174625" indent="-174625">
              <a:lnSpc>
                <a:spcPct val="90000"/>
              </a:lnSpc>
              <a:spcBef>
                <a:spcPct val="70000"/>
              </a:spcBef>
              <a:buClr>
                <a:schemeClr val="hlink"/>
              </a:buClr>
              <a:buSzPct val="90000"/>
              <a:buFontTx/>
              <a:buChar char="•"/>
            </a:pPr>
            <a:r>
              <a:rPr lang="en-US" sz="2000" b="0" dirty="0" smtClean="0"/>
              <a:t>EFS Recovery Agent</a:t>
            </a:r>
          </a:p>
          <a:p>
            <a:pPr marL="174625" indent="-174625">
              <a:lnSpc>
                <a:spcPct val="90000"/>
              </a:lnSpc>
              <a:spcBef>
                <a:spcPct val="70000"/>
              </a:spcBef>
              <a:buClr>
                <a:schemeClr val="hlink"/>
              </a:buClr>
              <a:buSzPct val="90000"/>
              <a:buFontTx/>
              <a:buChar char="•"/>
            </a:pPr>
            <a:r>
              <a:rPr lang="en-US" sz="2000" b="0" dirty="0" smtClean="0"/>
              <a:t>Subordinate Certification Authority</a:t>
            </a:r>
          </a:p>
          <a:p>
            <a:pPr marL="174625" indent="-174625">
              <a:lnSpc>
                <a:spcPct val="90000"/>
              </a:lnSpc>
              <a:spcBef>
                <a:spcPct val="70000"/>
              </a:spcBef>
              <a:buClr>
                <a:schemeClr val="hlink"/>
              </a:buClr>
              <a:buSzPct val="90000"/>
              <a:buFontTx/>
              <a:buChar char="•"/>
            </a:pPr>
            <a:r>
              <a:rPr lang="en-US" sz="2000" b="0" dirty="0" smtClean="0"/>
              <a:t>User</a:t>
            </a:r>
          </a:p>
          <a:p>
            <a:pPr marL="174625" indent="-174625">
              <a:lnSpc>
                <a:spcPct val="90000"/>
              </a:lnSpc>
              <a:spcBef>
                <a:spcPct val="70000"/>
              </a:spcBef>
              <a:buClr>
                <a:schemeClr val="hlink"/>
              </a:buClr>
              <a:buSzPct val="90000"/>
              <a:buFontTx/>
              <a:buChar char="•"/>
            </a:pPr>
            <a:r>
              <a:rPr lang="en-US" sz="2000" b="0" dirty="0" smtClean="0"/>
              <a:t>Web Server</a:t>
            </a:r>
          </a:p>
        </p:txBody>
      </p:sp>
    </p:spTree>
    <p:extLst>
      <p:ext uri="{BB962C8B-B14F-4D97-AF65-F5344CB8AC3E}">
        <p14:creationId xmlns:p14="http://schemas.microsoft.com/office/powerpoint/2010/main" val="30568793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mtClean="0"/>
              <a:t>Notes Page Over-flow Slide. Do Not Print Slide. See Notes pane.</a:t>
            </a:r>
            <a:endParaRPr lang="en-US" dirty="0" smtClean="0"/>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459048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Create New and Update Existing Templates</a:t>
            </a:r>
            <a:endParaRPr lang="en-GB" dirty="0"/>
          </a:p>
        </p:txBody>
      </p:sp>
      <p:sp>
        <p:nvSpPr>
          <p:cNvPr id="4" name="AutoShape 3"/>
          <p:cNvSpPr>
            <a:spLocks noChangeArrowheads="1"/>
          </p:cNvSpPr>
          <p:nvPr/>
        </p:nvSpPr>
        <p:spPr bwMode="auto">
          <a:xfrm>
            <a:off x="360363" y="3496601"/>
            <a:ext cx="8383587" cy="2481109"/>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dirty="0" smtClean="0"/>
              <a:t>Update Existing Template</a:t>
            </a:r>
            <a:r>
              <a:rPr lang="en-US" b="1" dirty="0" smtClean="0"/>
              <a:t>:</a:t>
            </a:r>
            <a:endParaRPr lang="en-US" b="1" dirty="0"/>
          </a:p>
          <a:p>
            <a:pPr>
              <a:lnSpc>
                <a:spcPct val="100000"/>
              </a:lnSpc>
              <a:spcBef>
                <a:spcPct val="0"/>
              </a:spcBef>
              <a:spcAft>
                <a:spcPct val="60000"/>
              </a:spcAft>
              <a:buClrTx/>
            </a:pPr>
            <a:endParaRPr lang="en-US" b="1" dirty="0"/>
          </a:p>
        </p:txBody>
      </p:sp>
      <p:sp>
        <p:nvSpPr>
          <p:cNvPr id="5" name="Rounded Rectangle 844806"/>
          <p:cNvSpPr>
            <a:spLocks noChangeArrowheads="1"/>
          </p:cNvSpPr>
          <p:nvPr/>
        </p:nvSpPr>
        <p:spPr bwMode="auto">
          <a:xfrm>
            <a:off x="614363" y="1642919"/>
            <a:ext cx="7877175" cy="722312"/>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742950" lvl="1" indent="-285750">
              <a:buFontTx/>
              <a:buChar char="•"/>
            </a:pPr>
            <a:r>
              <a:rPr lang="en-US" b="1"/>
              <a:t>KMS</a:t>
            </a:r>
          </a:p>
          <a:p>
            <a:pPr marL="228600" indent="-228600">
              <a:buFontTx/>
              <a:buChar char="•"/>
            </a:pPr>
            <a:r>
              <a:rPr lang="en-US" b="1"/>
              <a:t>MAK</a:t>
            </a:r>
            <a:endParaRPr lang="en-US" altLang="ja-JP" b="1">
              <a:ea typeface="MS PGothic" pitchFamily="34" charset="-128"/>
              <a:cs typeface="Arial" pitchFamily="34" charset="0"/>
            </a:endParaRPr>
          </a:p>
        </p:txBody>
      </p:sp>
      <p:sp>
        <p:nvSpPr>
          <p:cNvPr id="7" name="AutoShape 3"/>
          <p:cNvSpPr>
            <a:spLocks noChangeArrowheads="1"/>
          </p:cNvSpPr>
          <p:nvPr/>
        </p:nvSpPr>
        <p:spPr bwMode="auto">
          <a:xfrm>
            <a:off x="379413" y="1345439"/>
            <a:ext cx="8383587" cy="1657350"/>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b="1" dirty="0" smtClean="0"/>
              <a:t>New Templates</a:t>
            </a:r>
            <a:endParaRPr lang="en-US" b="1" dirty="0"/>
          </a:p>
        </p:txBody>
      </p:sp>
      <p:sp>
        <p:nvSpPr>
          <p:cNvPr id="9" name="AutoShape 6"/>
          <p:cNvSpPr>
            <a:spLocks noChangeArrowheads="1"/>
          </p:cNvSpPr>
          <p:nvPr/>
        </p:nvSpPr>
        <p:spPr bwMode="auto">
          <a:xfrm>
            <a:off x="600075" y="1940813"/>
            <a:ext cx="7250113" cy="878443"/>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gn="l">
              <a:lnSpc>
                <a:spcPct val="90000"/>
              </a:lnSpc>
              <a:spcBef>
                <a:spcPct val="70000"/>
              </a:spcBef>
              <a:buClr>
                <a:schemeClr val="hlink"/>
              </a:buClr>
              <a:buSzPct val="90000"/>
              <a:buFontTx/>
              <a:buChar char="•"/>
            </a:pPr>
            <a:r>
              <a:rPr lang="en-US" sz="2000" b="0" dirty="0" smtClean="0"/>
              <a:t>Create by duplicating an existing template</a:t>
            </a:r>
          </a:p>
          <a:p>
            <a:pPr marL="174625" indent="-174625" algn="l">
              <a:lnSpc>
                <a:spcPct val="90000"/>
              </a:lnSpc>
              <a:spcBef>
                <a:spcPct val="70000"/>
              </a:spcBef>
              <a:buClr>
                <a:schemeClr val="hlink"/>
              </a:buClr>
              <a:buSzPct val="90000"/>
              <a:buFontTx/>
              <a:buChar char="•"/>
            </a:pPr>
            <a:r>
              <a:rPr lang="en-US" sz="2000" b="0" dirty="0" smtClean="0"/>
              <a:t>Specify minimum CA version supported</a:t>
            </a:r>
            <a:endParaRPr lang="en-US" sz="2000" b="0" dirty="0"/>
          </a:p>
        </p:txBody>
      </p:sp>
      <p:sp>
        <p:nvSpPr>
          <p:cNvPr id="10" name="AutoShape 6"/>
          <p:cNvSpPr>
            <a:spLocks noChangeArrowheads="1"/>
          </p:cNvSpPr>
          <p:nvPr/>
        </p:nvSpPr>
        <p:spPr bwMode="auto">
          <a:xfrm>
            <a:off x="614363" y="4191764"/>
            <a:ext cx="7235825" cy="1443157"/>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GB" sz="2000" b="0" dirty="0" smtClean="0"/>
              <a:t>Cannot modify attributes of version 1 templates except for permissions.</a:t>
            </a:r>
          </a:p>
          <a:p>
            <a:pPr marL="174625" indent="-174625">
              <a:lnSpc>
                <a:spcPct val="90000"/>
              </a:lnSpc>
              <a:spcBef>
                <a:spcPct val="70000"/>
              </a:spcBef>
              <a:buClr>
                <a:schemeClr val="hlink"/>
              </a:buClr>
              <a:buSzPct val="90000"/>
              <a:buFontTx/>
              <a:buChar char="•"/>
            </a:pPr>
            <a:r>
              <a:rPr lang="en-GB" sz="2000" b="0" dirty="0" smtClean="0"/>
              <a:t>User must have Read and Write permissions for template</a:t>
            </a:r>
            <a:endParaRPr lang="en-GB" sz="2000" b="0" dirty="0"/>
          </a:p>
        </p:txBody>
      </p:sp>
    </p:spTree>
    <p:extLst>
      <p:ext uri="{BB962C8B-B14F-4D97-AF65-F5344CB8AC3E}">
        <p14:creationId xmlns:p14="http://schemas.microsoft.com/office/powerpoint/2010/main" val="31865483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Creating a New Template</a:t>
            </a:r>
          </a:p>
        </p:txBody>
      </p:sp>
      <p:sp>
        <p:nvSpPr>
          <p:cNvPr id="7171" name="Rectangle 3"/>
          <p:cNvSpPr>
            <a:spLocks noGrp="1" noChangeArrowheads="1"/>
          </p:cNvSpPr>
          <p:nvPr>
            <p:ph type="body" idx="1"/>
          </p:nvPr>
        </p:nvSpPr>
        <p:spPr/>
        <p:txBody>
          <a:bodyPr/>
          <a:lstStyle/>
          <a:p>
            <a:r>
              <a:rPr lang="en-US" dirty="0" smtClean="0"/>
              <a:t>In this demonstration, you will create a new Encrypting File Services template.</a:t>
            </a:r>
          </a:p>
        </p:txBody>
      </p:sp>
    </p:spTree>
    <p:extLst>
      <p:ext uri="{BB962C8B-B14F-4D97-AF65-F5344CB8AC3E}">
        <p14:creationId xmlns:p14="http://schemas.microsoft.com/office/powerpoint/2010/main" val="16118733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Key Archiving and Recovery</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408210"/>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keys to be recovered on issuing CA</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289272"/>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Must configure Key Recovery Agents (KRA)</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160810"/>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GB" dirty="0"/>
                <a:t>K</a:t>
              </a:r>
              <a:r>
                <a:rPr lang="en-GB" dirty="0" smtClean="0"/>
                <a:t>eys can be recovered by users with KRA Cert</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008535"/>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Possible to configure multiple KRA</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21"/>
          <p:cNvGrpSpPr>
            <a:grpSpLocks/>
          </p:cNvGrpSpPr>
          <p:nvPr/>
        </p:nvGrpSpPr>
        <p:grpSpPr bwMode="auto">
          <a:xfrm>
            <a:off x="511220" y="4884279"/>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KRA can only recover keys issued since KRA configured</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8143484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Demonstration: Enable Key Archiving</a:t>
            </a:r>
          </a:p>
        </p:txBody>
      </p:sp>
      <p:sp>
        <p:nvSpPr>
          <p:cNvPr id="7171" name="Rectangle 3"/>
          <p:cNvSpPr>
            <a:spLocks noGrp="1" noChangeArrowheads="1"/>
          </p:cNvSpPr>
          <p:nvPr>
            <p:ph type="body" idx="1"/>
          </p:nvPr>
        </p:nvSpPr>
        <p:spPr/>
        <p:txBody>
          <a:bodyPr/>
          <a:lstStyle/>
          <a:p>
            <a:r>
              <a:rPr lang="en-US" dirty="0" smtClean="0"/>
              <a:t>In this demonstration, you will see a certificate server configured to support Key Archiving and Recovery. The key will be imported onto local key chain.</a:t>
            </a:r>
          </a:p>
        </p:txBody>
      </p:sp>
    </p:spTree>
    <p:extLst>
      <p:ext uri="{BB962C8B-B14F-4D97-AF65-F5344CB8AC3E}">
        <p14:creationId xmlns:p14="http://schemas.microsoft.com/office/powerpoint/2010/main" val="34635344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678110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 Enterprise PKI Deployment and Administration</a:t>
            </a:r>
          </a:p>
        </p:txBody>
      </p:sp>
      <p:sp>
        <p:nvSpPr>
          <p:cNvPr id="6147" name="Rectangle 3"/>
          <p:cNvSpPr>
            <a:spLocks noGrp="1" noChangeArrowheads="1"/>
          </p:cNvSpPr>
          <p:nvPr>
            <p:ph type="body" idx="1"/>
          </p:nvPr>
        </p:nvSpPr>
        <p:spPr/>
        <p:txBody>
          <a:bodyPr/>
          <a:lstStyle/>
          <a:p>
            <a:r>
              <a:rPr lang="en-US" dirty="0" smtClean="0"/>
              <a:t>Certificate Services as an Infrastructure Role</a:t>
            </a:r>
          </a:p>
          <a:p>
            <a:r>
              <a:rPr lang="en-GB" dirty="0"/>
              <a:t>Windows Server 2008 R2 AD CS </a:t>
            </a:r>
            <a:r>
              <a:rPr lang="en-GB" dirty="0" smtClean="0"/>
              <a:t>Features</a:t>
            </a:r>
          </a:p>
          <a:p>
            <a:r>
              <a:rPr lang="en-GB" dirty="0"/>
              <a:t>Discussion: Certificate Authority Hierarchies</a:t>
            </a:r>
            <a:endParaRPr lang="en-US" dirty="0" smtClean="0"/>
          </a:p>
          <a:p>
            <a:r>
              <a:rPr lang="en-US" dirty="0" smtClean="0"/>
              <a:t>Enterprise and Stand-Alone Certificate Authority</a:t>
            </a:r>
          </a:p>
          <a:p>
            <a:r>
              <a:rPr lang="en-US" dirty="0"/>
              <a:t>Offline Root Certification Authority</a:t>
            </a:r>
          </a:p>
          <a:p>
            <a:r>
              <a:rPr lang="en-US" dirty="0" smtClean="0"/>
              <a:t>Demonstration: Create a Stand-Alone CA</a:t>
            </a:r>
          </a:p>
          <a:p>
            <a:r>
              <a:rPr lang="en-US" dirty="0" smtClean="0"/>
              <a:t>Enterprise Subordinate Certification Authority</a:t>
            </a:r>
          </a:p>
          <a:p>
            <a:r>
              <a:rPr lang="en-US" dirty="0" smtClean="0"/>
              <a:t>Demonstration: Enterprise Subordinate</a:t>
            </a:r>
          </a:p>
          <a:p>
            <a:r>
              <a:rPr lang="en-US" dirty="0" smtClean="0"/>
              <a:t>Certification Authority Management</a:t>
            </a:r>
          </a:p>
          <a:p>
            <a:r>
              <a:rPr lang="en-US" dirty="0"/>
              <a:t>Planning CA Deployment</a:t>
            </a: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When to Modify Certificate Templates</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408210"/>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When current templates unsuitable for organization</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289272"/>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To enable autoenrollment</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160810"/>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To configure certificate archiving </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008535"/>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To limit which groups can enroll in template </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21"/>
          <p:cNvGrpSpPr>
            <a:grpSpLocks/>
          </p:cNvGrpSpPr>
          <p:nvPr/>
        </p:nvGrpSpPr>
        <p:grpSpPr bwMode="auto">
          <a:xfrm>
            <a:off x="511220" y="4884279"/>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To change certificate validity periods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4037641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Planning Certificate Enrollment and Revocation</a:t>
            </a:r>
          </a:p>
        </p:txBody>
      </p:sp>
      <p:sp>
        <p:nvSpPr>
          <p:cNvPr id="6147" name="Rectangle 3"/>
          <p:cNvSpPr>
            <a:spLocks noGrp="1" noChangeArrowheads="1"/>
          </p:cNvSpPr>
          <p:nvPr>
            <p:ph type="body" idx="1"/>
          </p:nvPr>
        </p:nvSpPr>
        <p:spPr/>
        <p:txBody>
          <a:bodyPr/>
          <a:lstStyle/>
          <a:p>
            <a:r>
              <a:rPr lang="en-US" dirty="0" smtClean="0"/>
              <a:t>Enrollment Options</a:t>
            </a:r>
          </a:p>
          <a:p>
            <a:r>
              <a:rPr lang="en-US" dirty="0" smtClean="0"/>
              <a:t>Autoenrollment and Renewal</a:t>
            </a:r>
          </a:p>
          <a:p>
            <a:r>
              <a:rPr lang="en-US" dirty="0" smtClean="0"/>
              <a:t>Certificate Revocation</a:t>
            </a:r>
          </a:p>
          <a:p>
            <a:r>
              <a:rPr lang="en-US" dirty="0" smtClean="0"/>
              <a:t>Planning for CRL Distribution Points (CDP)</a:t>
            </a:r>
          </a:p>
          <a:p>
            <a:r>
              <a:rPr lang="en-US" dirty="0" smtClean="0"/>
              <a:t>Online Certificate Status Protocol Arrays</a:t>
            </a:r>
          </a:p>
          <a:p>
            <a:r>
              <a:rPr lang="en-US" dirty="0" smtClean="0"/>
              <a:t>Revocation Configuration</a:t>
            </a:r>
          </a:p>
          <a:p>
            <a:r>
              <a:rPr lang="en-US" dirty="0" smtClean="0"/>
              <a:t>Discussion: Certificate Services Deployment</a:t>
            </a:r>
          </a:p>
        </p:txBody>
      </p:sp>
    </p:spTree>
    <p:extLst>
      <p:ext uri="{BB962C8B-B14F-4D97-AF65-F5344CB8AC3E}">
        <p14:creationId xmlns:p14="http://schemas.microsoft.com/office/powerpoint/2010/main" val="39729786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t>
            </a:r>
            <a:r>
              <a:rPr lang="en-GB" dirty="0" smtClean="0"/>
              <a:t>nrollment Options</a:t>
            </a:r>
            <a:endParaRPr lang="en-GB" dirty="0"/>
          </a:p>
        </p:txBody>
      </p:sp>
      <p:sp>
        <p:nvSpPr>
          <p:cNvPr id="8"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11"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smtClean="0">
                <a:cs typeface="Arial" charset="0"/>
              </a:rPr>
              <a:t>There are number of methods to request certificates</a:t>
            </a:r>
            <a:endParaRPr lang="en-US" dirty="0">
              <a:cs typeface="Arial" charset="0"/>
            </a:endParaRPr>
          </a:p>
        </p:txBody>
      </p:sp>
      <p:grpSp>
        <p:nvGrpSpPr>
          <p:cNvPr id="12" name="Group 1"/>
          <p:cNvGrpSpPr>
            <a:grpSpLocks/>
          </p:cNvGrpSpPr>
          <p:nvPr/>
        </p:nvGrpSpPr>
        <p:grpSpPr bwMode="auto">
          <a:xfrm>
            <a:off x="495300" y="26368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Web-Based </a:t>
              </a:r>
              <a:r>
                <a:rPr lang="en-GB" dirty="0"/>
                <a:t>E</a:t>
              </a:r>
              <a:r>
                <a:rPr lang="en-GB" dirty="0" smtClean="0"/>
                <a:t>nrollment</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5"/>
          <p:cNvGrpSpPr>
            <a:grpSpLocks/>
          </p:cNvGrpSpPr>
          <p:nvPr/>
        </p:nvGrpSpPr>
        <p:grpSpPr bwMode="auto">
          <a:xfrm>
            <a:off x="495300" y="3517900"/>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Certificate Request File</a:t>
              </a:r>
              <a:endParaRPr lang="en-GB" dirty="0"/>
            </a:p>
          </p:txBody>
        </p:sp>
        <p:sp>
          <p:nvSpPr>
            <p:cNvPr id="17"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95300" y="4389438"/>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Request using Certificates Snap-In</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97572" y="5251534"/>
            <a:ext cx="8064500" cy="641350"/>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Autoenrollment</a:t>
              </a:r>
              <a:endParaRPr lang="en-GB"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9208763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Autoenrollment and Renewal</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GB" dirty="0" smtClean="0"/>
              <a:t>Certificates can be configured so that they are automatically deployed and renewed:</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96777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Configure template settings</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84884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Configure group policy settings</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72037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Good for common certificate types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4568103"/>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Should not be used for sensitive certificates like KRA</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4112233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Certificate Revocation</a:t>
            </a:r>
          </a:p>
        </p:txBody>
      </p:sp>
      <p:sp>
        <p:nvSpPr>
          <p:cNvPr id="4"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Clients check certificate validity against issuing CA</a:t>
            </a:r>
            <a:endParaRPr lang="en-US" dirty="0">
              <a:cs typeface="Arial" charset="0"/>
            </a:endParaRPr>
          </a:p>
        </p:txBody>
      </p:sp>
      <p:sp>
        <p:nvSpPr>
          <p:cNvPr id="7" name="AutoShape 8"/>
          <p:cNvSpPr>
            <a:spLocks noChangeArrowheads="1"/>
          </p:cNvSpPr>
          <p:nvPr/>
        </p:nvSpPr>
        <p:spPr bwMode="auto">
          <a:xfrm>
            <a:off x="785813" y="2281990"/>
            <a:ext cx="7773987"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Revocation scenarios</a:t>
            </a:r>
            <a:endParaRPr lang="en-GB" dirty="0"/>
          </a:p>
        </p:txBody>
      </p:sp>
      <p:sp>
        <p:nvSpPr>
          <p:cNvPr id="10" name="AutoShape 8"/>
          <p:cNvSpPr>
            <a:spLocks noChangeArrowheads="1"/>
          </p:cNvSpPr>
          <p:nvPr/>
        </p:nvSpPr>
        <p:spPr bwMode="auto">
          <a:xfrm>
            <a:off x="785813" y="3057099"/>
            <a:ext cx="7773987" cy="2975211"/>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Revocation Codes</a:t>
            </a:r>
          </a:p>
          <a:p>
            <a:pPr marL="1200150" lvl="2" indent="-285750" eaLnBrk="0" hangingPunct="0">
              <a:lnSpc>
                <a:spcPct val="90000"/>
              </a:lnSpc>
              <a:spcBef>
                <a:spcPct val="40000"/>
              </a:spcBef>
              <a:buClr>
                <a:srgbClr val="006699"/>
              </a:buClr>
              <a:buFont typeface="Arial" pitchFamily="34" charset="0"/>
              <a:buChar char="•"/>
            </a:pPr>
            <a:r>
              <a:rPr lang="en-GB" sz="1600" dirty="0" smtClean="0"/>
              <a:t>Unspecified</a:t>
            </a:r>
          </a:p>
          <a:p>
            <a:pPr marL="1200150" lvl="2" indent="-285750" eaLnBrk="0" hangingPunct="0">
              <a:lnSpc>
                <a:spcPct val="90000"/>
              </a:lnSpc>
              <a:spcBef>
                <a:spcPct val="40000"/>
              </a:spcBef>
              <a:buClr>
                <a:srgbClr val="006699"/>
              </a:buClr>
              <a:buFont typeface="Arial" pitchFamily="34" charset="0"/>
              <a:buChar char="•"/>
            </a:pPr>
            <a:r>
              <a:rPr lang="en-GB" sz="1600" dirty="0" smtClean="0"/>
              <a:t>Key Compromise</a:t>
            </a:r>
          </a:p>
          <a:p>
            <a:pPr marL="1200150" lvl="2" indent="-285750" eaLnBrk="0" hangingPunct="0">
              <a:lnSpc>
                <a:spcPct val="90000"/>
              </a:lnSpc>
              <a:spcBef>
                <a:spcPct val="40000"/>
              </a:spcBef>
              <a:buClr>
                <a:srgbClr val="006699"/>
              </a:buClr>
              <a:buFont typeface="Arial" pitchFamily="34" charset="0"/>
              <a:buChar char="•"/>
            </a:pPr>
            <a:r>
              <a:rPr lang="en-GB" sz="1600" dirty="0" smtClean="0"/>
              <a:t>CA Compromise</a:t>
            </a:r>
          </a:p>
          <a:p>
            <a:pPr marL="1200150" lvl="2" indent="-285750" eaLnBrk="0" hangingPunct="0">
              <a:lnSpc>
                <a:spcPct val="90000"/>
              </a:lnSpc>
              <a:spcBef>
                <a:spcPct val="40000"/>
              </a:spcBef>
              <a:buClr>
                <a:srgbClr val="006699"/>
              </a:buClr>
              <a:buFont typeface="Arial" pitchFamily="34" charset="0"/>
              <a:buChar char="•"/>
            </a:pPr>
            <a:r>
              <a:rPr lang="en-GB" sz="1600" dirty="0" smtClean="0"/>
              <a:t>Change of Affiliation</a:t>
            </a:r>
          </a:p>
          <a:p>
            <a:pPr marL="1200150" lvl="2" indent="-285750" eaLnBrk="0" hangingPunct="0">
              <a:lnSpc>
                <a:spcPct val="90000"/>
              </a:lnSpc>
              <a:spcBef>
                <a:spcPct val="40000"/>
              </a:spcBef>
              <a:buClr>
                <a:srgbClr val="006699"/>
              </a:buClr>
              <a:buFont typeface="Arial" pitchFamily="34" charset="0"/>
              <a:buChar char="•"/>
            </a:pPr>
            <a:r>
              <a:rPr lang="en-GB" sz="1600" dirty="0" smtClean="0"/>
              <a:t>Superseded</a:t>
            </a:r>
          </a:p>
          <a:p>
            <a:pPr marL="1200150" lvl="2" indent="-285750" eaLnBrk="0" hangingPunct="0">
              <a:lnSpc>
                <a:spcPct val="90000"/>
              </a:lnSpc>
              <a:spcBef>
                <a:spcPct val="40000"/>
              </a:spcBef>
              <a:buClr>
                <a:srgbClr val="006699"/>
              </a:buClr>
              <a:buFont typeface="Arial" pitchFamily="34" charset="0"/>
              <a:buChar char="•"/>
            </a:pPr>
            <a:r>
              <a:rPr lang="en-GB" sz="1600" dirty="0" smtClean="0"/>
              <a:t>Cease of Operation</a:t>
            </a:r>
          </a:p>
          <a:p>
            <a:pPr marL="1200150" lvl="2" indent="-285750" eaLnBrk="0" hangingPunct="0">
              <a:lnSpc>
                <a:spcPct val="90000"/>
              </a:lnSpc>
              <a:spcBef>
                <a:spcPct val="40000"/>
              </a:spcBef>
              <a:buClr>
                <a:srgbClr val="006699"/>
              </a:buClr>
              <a:buFont typeface="Arial" pitchFamily="34" charset="0"/>
              <a:buChar char="•"/>
            </a:pPr>
            <a:r>
              <a:rPr lang="en-GB" sz="1600" dirty="0" smtClean="0"/>
              <a:t>Certificate Hold</a:t>
            </a:r>
          </a:p>
          <a:p>
            <a:pPr marL="169863" indent="-169863" eaLnBrk="0" hangingPunct="0">
              <a:lnSpc>
                <a:spcPct val="90000"/>
              </a:lnSpc>
              <a:spcBef>
                <a:spcPct val="40000"/>
              </a:spcBef>
              <a:buClr>
                <a:srgbClr val="006699"/>
              </a:buClr>
            </a:pPr>
            <a:endParaRPr lang="en-GB" dirty="0"/>
          </a:p>
        </p:txBody>
      </p:sp>
    </p:spTree>
    <p:extLst>
      <p:ext uri="{BB962C8B-B14F-4D97-AF65-F5344CB8AC3E}">
        <p14:creationId xmlns:p14="http://schemas.microsoft.com/office/powerpoint/2010/main" val="5700084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702628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Planning for CRL Distribution Points</a:t>
            </a:r>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US" dirty="0" smtClean="0"/>
              <a:t>Each certificate contains the location of relevant CRL points</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96777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Certificate refused if CRL/Delta CRL cannot be located</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58536"/>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Publish to website, </a:t>
              </a:r>
              <a:r>
                <a:rPr lang="en-GB" dirty="0" err="1" smtClean="0"/>
                <a:t>ldap</a:t>
              </a:r>
              <a:r>
                <a:rPr lang="en-GB" dirty="0" smtClean="0"/>
                <a:t>, file share location</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430074"/>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t>
              </a:r>
              <a:r>
                <a:rPr lang="en-GB" dirty="0"/>
                <a:t>	   Ensure that CRL is published to all locations </a:t>
              </a:r>
              <a:r>
                <a:rPr lang="en-GB" dirty="0" smtClean="0"/>
                <a:t>specified</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21"/>
          <p:cNvGrpSpPr>
            <a:grpSpLocks/>
          </p:cNvGrpSpPr>
          <p:nvPr/>
        </p:nvGrpSpPr>
        <p:grpSpPr bwMode="auto">
          <a:xfrm>
            <a:off x="495300" y="5277799"/>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Changes only impact on newly issued certificates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5"/>
          <p:cNvGrpSpPr>
            <a:grpSpLocks/>
          </p:cNvGrpSpPr>
          <p:nvPr/>
        </p:nvGrpSpPr>
        <p:grpSpPr bwMode="auto">
          <a:xfrm>
            <a:off x="497572" y="2741928"/>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Configure appropriate publication frequency</a:t>
              </a:r>
              <a:endParaRPr lang="en-GB" dirty="0"/>
            </a:p>
          </p:txBody>
        </p:sp>
        <p:sp>
          <p:nvSpPr>
            <p:cNvPr id="2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8982539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Online Certificate Status Protocol Arrays</a:t>
            </a:r>
            <a:endParaRPr lang="en-GB" dirty="0"/>
          </a:p>
        </p:txBody>
      </p:sp>
      <p:sp>
        <p:nvSpPr>
          <p:cNvPr id="4" name="AutoShape 3"/>
          <p:cNvSpPr>
            <a:spLocks noChangeArrowheads="1"/>
          </p:cNvSpPr>
          <p:nvPr/>
        </p:nvSpPr>
        <p:spPr bwMode="auto">
          <a:xfrm>
            <a:off x="360363" y="982639"/>
            <a:ext cx="8383587" cy="5404513"/>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dirty="0" smtClean="0"/>
              <a:t>Online Responder Arrays</a:t>
            </a:r>
            <a:r>
              <a:rPr lang="en-US" b="1" dirty="0" smtClean="0"/>
              <a:t>:</a:t>
            </a:r>
            <a:endParaRPr lang="en-US" b="1" dirty="0"/>
          </a:p>
          <a:p>
            <a:pPr>
              <a:lnSpc>
                <a:spcPct val="100000"/>
              </a:lnSpc>
              <a:spcBef>
                <a:spcPct val="0"/>
              </a:spcBef>
              <a:spcAft>
                <a:spcPct val="60000"/>
              </a:spcAft>
              <a:buClrTx/>
            </a:pPr>
            <a:endParaRPr lang="en-US" b="1" dirty="0"/>
          </a:p>
        </p:txBody>
      </p:sp>
      <p:sp>
        <p:nvSpPr>
          <p:cNvPr id="10" name="AutoShape 6"/>
          <p:cNvSpPr>
            <a:spLocks noChangeArrowheads="1"/>
          </p:cNvSpPr>
          <p:nvPr/>
        </p:nvSpPr>
        <p:spPr bwMode="auto">
          <a:xfrm>
            <a:off x="614362" y="1462467"/>
            <a:ext cx="7235825" cy="4800064"/>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GB" sz="2000" b="0" dirty="0" smtClean="0"/>
              <a:t>Minimizes bandwidth required for revocation queries</a:t>
            </a:r>
          </a:p>
          <a:p>
            <a:pPr marL="174625" indent="-174625">
              <a:lnSpc>
                <a:spcPct val="90000"/>
              </a:lnSpc>
              <a:spcBef>
                <a:spcPct val="70000"/>
              </a:spcBef>
              <a:buClr>
                <a:schemeClr val="hlink"/>
              </a:buClr>
              <a:buSzPct val="90000"/>
              <a:buFontTx/>
              <a:buChar char="•"/>
            </a:pPr>
            <a:r>
              <a:rPr lang="en-GB" sz="2000" b="0" dirty="0" smtClean="0"/>
              <a:t>Allows organizations to easily improve revocation check performance by allowing deployment of additional servers in array.</a:t>
            </a:r>
          </a:p>
          <a:p>
            <a:pPr marL="174625" indent="-174625">
              <a:lnSpc>
                <a:spcPct val="90000"/>
              </a:lnSpc>
              <a:spcBef>
                <a:spcPct val="70000"/>
              </a:spcBef>
              <a:buClr>
                <a:schemeClr val="hlink"/>
              </a:buClr>
              <a:buSzPct val="90000"/>
              <a:buFontTx/>
              <a:buChar char="•"/>
            </a:pPr>
            <a:r>
              <a:rPr lang="en-GB" sz="2000" b="0" dirty="0" smtClean="0"/>
              <a:t>Can be queried to locate status of a single certificate</a:t>
            </a:r>
          </a:p>
          <a:p>
            <a:pPr marL="174625" indent="-174625">
              <a:lnSpc>
                <a:spcPct val="90000"/>
              </a:lnSpc>
              <a:spcBef>
                <a:spcPct val="70000"/>
              </a:spcBef>
              <a:buClr>
                <a:schemeClr val="hlink"/>
              </a:buClr>
              <a:buSzPct val="90000"/>
              <a:buFontTx/>
              <a:buChar char="•"/>
            </a:pPr>
            <a:r>
              <a:rPr lang="en-GB" sz="2000" b="0" dirty="0" smtClean="0"/>
              <a:t>Minimal use of bandwidth</a:t>
            </a:r>
          </a:p>
          <a:p>
            <a:pPr marL="174625" indent="-174625">
              <a:lnSpc>
                <a:spcPct val="90000"/>
              </a:lnSpc>
              <a:spcBef>
                <a:spcPct val="70000"/>
              </a:spcBef>
              <a:buClr>
                <a:schemeClr val="hlink"/>
              </a:buClr>
              <a:buSzPct val="90000"/>
              <a:buFontTx/>
              <a:buChar char="•"/>
            </a:pPr>
            <a:r>
              <a:rPr lang="en-GB" sz="2000" b="0" dirty="0"/>
              <a:t>Need to update CA properties with location of OCSP Array</a:t>
            </a:r>
          </a:p>
          <a:p>
            <a:pPr marL="174625" indent="-174625">
              <a:lnSpc>
                <a:spcPct val="90000"/>
              </a:lnSpc>
              <a:spcBef>
                <a:spcPct val="70000"/>
              </a:spcBef>
              <a:buClr>
                <a:schemeClr val="hlink"/>
              </a:buClr>
              <a:buSzPct val="90000"/>
              <a:buFontTx/>
              <a:buChar char="•"/>
            </a:pPr>
            <a:r>
              <a:rPr lang="en-GB" sz="2000" b="0" dirty="0" smtClean="0"/>
              <a:t>Does not support older certificates issued prior to the deployment of the OCSP Array</a:t>
            </a:r>
          </a:p>
          <a:p>
            <a:pPr marL="174625" indent="-174625">
              <a:lnSpc>
                <a:spcPct val="90000"/>
              </a:lnSpc>
              <a:spcBef>
                <a:spcPct val="70000"/>
              </a:spcBef>
              <a:buClr>
                <a:schemeClr val="hlink"/>
              </a:buClr>
              <a:buSzPct val="90000"/>
              <a:buFontTx/>
              <a:buChar char="•"/>
            </a:pPr>
            <a:r>
              <a:rPr lang="en-GB" sz="2000" b="0" dirty="0" smtClean="0"/>
              <a:t>Supported by Windows Vista SP1, Windows 7, Windows Server 2008 and Windows Server 2008 R2</a:t>
            </a:r>
          </a:p>
        </p:txBody>
      </p:sp>
    </p:spTree>
    <p:extLst>
      <p:ext uri="{BB962C8B-B14F-4D97-AF65-F5344CB8AC3E}">
        <p14:creationId xmlns:p14="http://schemas.microsoft.com/office/powerpoint/2010/main" val="22291134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Revocation Configuration</a:t>
            </a:r>
            <a:endParaRPr lang="en-GB" dirty="0"/>
          </a:p>
        </p:txBody>
      </p:sp>
      <p:sp>
        <p:nvSpPr>
          <p:cNvPr id="4" name="AutoShape 3"/>
          <p:cNvSpPr>
            <a:spLocks noChangeArrowheads="1"/>
          </p:cNvSpPr>
          <p:nvPr/>
        </p:nvSpPr>
        <p:spPr bwMode="auto">
          <a:xfrm>
            <a:off x="360363" y="982639"/>
            <a:ext cx="8383587" cy="5404513"/>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endParaRPr lang="en-US" b="1" dirty="0"/>
          </a:p>
        </p:txBody>
      </p:sp>
      <p:sp>
        <p:nvSpPr>
          <p:cNvPr id="10" name="AutoShape 6"/>
          <p:cNvSpPr>
            <a:spLocks noChangeArrowheads="1"/>
          </p:cNvSpPr>
          <p:nvPr/>
        </p:nvSpPr>
        <p:spPr bwMode="auto">
          <a:xfrm>
            <a:off x="614362" y="1157515"/>
            <a:ext cx="7235825" cy="5082421"/>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GB" sz="2000" b="0" dirty="0" smtClean="0"/>
              <a:t>Organizations should move towards using OCSP rather than traditional CDP to support CRLs</a:t>
            </a:r>
          </a:p>
          <a:p>
            <a:pPr marL="174625" indent="-174625">
              <a:lnSpc>
                <a:spcPct val="90000"/>
              </a:lnSpc>
              <a:spcBef>
                <a:spcPct val="70000"/>
              </a:spcBef>
              <a:buClr>
                <a:schemeClr val="hlink"/>
              </a:buClr>
              <a:buSzPct val="90000"/>
              <a:buFontTx/>
              <a:buChar char="•"/>
            </a:pPr>
            <a:r>
              <a:rPr lang="en-GB" sz="2000" b="0" dirty="0" smtClean="0"/>
              <a:t>Only use CDP when clients do not support OCSP</a:t>
            </a:r>
          </a:p>
          <a:p>
            <a:pPr marL="174625" indent="-174625">
              <a:lnSpc>
                <a:spcPct val="90000"/>
              </a:lnSpc>
              <a:spcBef>
                <a:spcPct val="70000"/>
              </a:spcBef>
              <a:buClr>
                <a:schemeClr val="hlink"/>
              </a:buClr>
              <a:buSzPct val="90000"/>
              <a:buFontTx/>
              <a:buChar char="•"/>
            </a:pPr>
            <a:r>
              <a:rPr lang="en-GB" sz="2000" b="0" dirty="0" smtClean="0"/>
              <a:t>Each computer in an array can be configured to publish information about multiple CRLs. </a:t>
            </a:r>
          </a:p>
          <a:p>
            <a:pPr marL="174625" indent="-174625">
              <a:lnSpc>
                <a:spcPct val="90000"/>
              </a:lnSpc>
              <a:spcBef>
                <a:spcPct val="70000"/>
              </a:spcBef>
              <a:buClr>
                <a:schemeClr val="hlink"/>
              </a:buClr>
              <a:buSzPct val="90000"/>
              <a:buFontTx/>
              <a:buChar char="•"/>
            </a:pPr>
            <a:r>
              <a:rPr lang="en-GB" sz="2000" b="0" dirty="0" smtClean="0"/>
              <a:t>Have separate CDP and CRLs for certificates issued to external clients.</a:t>
            </a:r>
          </a:p>
          <a:p>
            <a:pPr marL="174625" indent="-174625">
              <a:lnSpc>
                <a:spcPct val="90000"/>
              </a:lnSpc>
              <a:spcBef>
                <a:spcPct val="70000"/>
              </a:spcBef>
              <a:buClr>
                <a:schemeClr val="hlink"/>
              </a:buClr>
              <a:buSzPct val="90000"/>
              <a:buFontTx/>
              <a:buChar char="•"/>
            </a:pPr>
            <a:r>
              <a:rPr lang="en-GB" sz="2000" b="0" dirty="0" smtClean="0"/>
              <a:t>Use Certificate Hold status where possible as this allows you to reverse certificate revocation.</a:t>
            </a:r>
          </a:p>
          <a:p>
            <a:pPr marL="174625" indent="-174625">
              <a:lnSpc>
                <a:spcPct val="90000"/>
              </a:lnSpc>
              <a:spcBef>
                <a:spcPct val="70000"/>
              </a:spcBef>
              <a:buClr>
                <a:schemeClr val="hlink"/>
              </a:buClr>
              <a:buSzPct val="90000"/>
              <a:buFontTx/>
              <a:buChar char="•"/>
            </a:pPr>
            <a:r>
              <a:rPr lang="en-GB" sz="2000" b="0" dirty="0" smtClean="0"/>
              <a:t>Set a CRL publication period that reflects how often certificates are revoked and risks involved.</a:t>
            </a:r>
          </a:p>
          <a:p>
            <a:pPr marL="174625" indent="-174625">
              <a:lnSpc>
                <a:spcPct val="90000"/>
              </a:lnSpc>
              <a:spcBef>
                <a:spcPct val="70000"/>
              </a:spcBef>
              <a:buClr>
                <a:schemeClr val="hlink"/>
              </a:buClr>
              <a:buSzPct val="90000"/>
              <a:buFontTx/>
              <a:buChar char="•"/>
            </a:pPr>
            <a:r>
              <a:rPr lang="en-GB" sz="2000" b="0" dirty="0" smtClean="0"/>
              <a:t>Ensure that your organization has a certificate revocation policy</a:t>
            </a:r>
          </a:p>
        </p:txBody>
      </p:sp>
    </p:spTree>
    <p:extLst>
      <p:ext uri="{BB962C8B-B14F-4D97-AF65-F5344CB8AC3E}">
        <p14:creationId xmlns:p14="http://schemas.microsoft.com/office/powerpoint/2010/main" val="37942467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Certificate Services Deployment</a:t>
            </a:r>
            <a:endParaRPr lang="en-GB" dirty="0"/>
          </a:p>
        </p:txBody>
      </p:sp>
      <p:pic>
        <p:nvPicPr>
          <p:cNvPr id="6"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smtClean="0">
                <a:latin typeface="Arial" pitchFamily="34" charset="0"/>
              </a:rPr>
              <a:t>Consider the questions and then discuss your answer with the class </a:t>
            </a:r>
            <a:endParaRPr lang="en-US" sz="2000">
              <a:latin typeface="Arial" pitchFamily="34" charset="0"/>
            </a:endParaRPr>
          </a:p>
        </p:txBody>
      </p:sp>
    </p:spTree>
    <p:extLst>
      <p:ext uri="{BB962C8B-B14F-4D97-AF65-F5344CB8AC3E}">
        <p14:creationId xmlns:p14="http://schemas.microsoft.com/office/powerpoint/2010/main" val="413083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Certificate Services as an Infrastructure Role</a:t>
            </a:r>
            <a:endParaRPr lang="en-GB" dirty="0"/>
          </a:p>
        </p:txBody>
      </p:sp>
      <p:sp>
        <p:nvSpPr>
          <p:cNvPr id="11" name="AutoShape 5"/>
          <p:cNvSpPr>
            <a:spLocks noChangeArrowheads="1"/>
          </p:cNvSpPr>
          <p:nvPr/>
        </p:nvSpPr>
        <p:spPr bwMode="auto">
          <a:xfrm>
            <a:off x="511176" y="965125"/>
            <a:ext cx="7840662" cy="5308444"/>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smtClean="0"/>
              <a:t>Certificate Services on the internal network supports the following:</a:t>
            </a:r>
          </a:p>
          <a:p>
            <a:pPr marL="174625" indent="-174625" algn="l">
              <a:lnSpc>
                <a:spcPct val="90000"/>
              </a:lnSpc>
              <a:spcBef>
                <a:spcPct val="70000"/>
              </a:spcBef>
              <a:buClr>
                <a:schemeClr val="hlink"/>
              </a:buClr>
              <a:buSzPct val="90000"/>
              <a:defRPr/>
            </a:pPr>
            <a:endParaRPr lang="en-US" sz="2000" kern="0" dirty="0"/>
          </a:p>
          <a:p>
            <a:pPr marL="174625" indent="-174625" algn="l">
              <a:lnSpc>
                <a:spcPct val="90000"/>
              </a:lnSpc>
              <a:spcBef>
                <a:spcPct val="70000"/>
              </a:spcBef>
              <a:buClr>
                <a:schemeClr val="hlink"/>
              </a:buClr>
              <a:buSzPct val="90000"/>
              <a:defRPr/>
            </a:pPr>
            <a:endParaRPr lang="en-US" sz="2000" kern="0" dirty="0" smtClean="0"/>
          </a:p>
          <a:p>
            <a:pPr marL="174625" indent="-174625">
              <a:lnSpc>
                <a:spcPct val="90000"/>
              </a:lnSpc>
              <a:spcBef>
                <a:spcPct val="70000"/>
              </a:spcBef>
              <a:buClr>
                <a:schemeClr val="hlink"/>
              </a:buClr>
              <a:buSzPct val="90000"/>
              <a:defRPr/>
            </a:pPr>
            <a:endParaRPr lang="en-US" sz="2000" kern="0" dirty="0"/>
          </a:p>
          <a:p>
            <a:pPr marL="174625" indent="-174625">
              <a:lnSpc>
                <a:spcPct val="90000"/>
              </a:lnSpc>
              <a:spcBef>
                <a:spcPct val="70000"/>
              </a:spcBef>
              <a:buClr>
                <a:schemeClr val="hlink"/>
              </a:buClr>
              <a:buSzPct val="90000"/>
              <a:defRPr/>
            </a:pPr>
            <a:endParaRPr lang="en-US" sz="2000" kern="0" dirty="0" smtClean="0"/>
          </a:p>
          <a:p>
            <a:pPr marL="174625" indent="-174625" algn="l">
              <a:lnSpc>
                <a:spcPct val="90000"/>
              </a:lnSpc>
              <a:spcBef>
                <a:spcPct val="70000"/>
              </a:spcBef>
              <a:buClr>
                <a:schemeClr val="hlink"/>
              </a:buClr>
              <a:buSzPct val="90000"/>
              <a:defRPr/>
            </a:pPr>
            <a:endParaRPr lang="en-US" sz="2000" dirty="0"/>
          </a:p>
        </p:txBody>
      </p:sp>
      <p:sp>
        <p:nvSpPr>
          <p:cNvPr id="12" name="AutoShape 6"/>
          <p:cNvSpPr>
            <a:spLocks noChangeArrowheads="1"/>
          </p:cNvSpPr>
          <p:nvPr/>
        </p:nvSpPr>
        <p:spPr bwMode="auto">
          <a:xfrm>
            <a:off x="852487" y="1916472"/>
            <a:ext cx="7250113" cy="3890248"/>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gn="l">
              <a:lnSpc>
                <a:spcPct val="90000"/>
              </a:lnSpc>
              <a:spcBef>
                <a:spcPct val="70000"/>
              </a:spcBef>
              <a:buClr>
                <a:schemeClr val="hlink"/>
              </a:buClr>
              <a:buSzPct val="90000"/>
              <a:buFontTx/>
              <a:buChar char="•"/>
            </a:pPr>
            <a:r>
              <a:rPr lang="en-US" sz="2000" b="0" dirty="0" smtClean="0"/>
              <a:t>Server certificates for SSL/TLS</a:t>
            </a:r>
          </a:p>
          <a:p>
            <a:pPr marL="174625" indent="-174625" algn="l">
              <a:lnSpc>
                <a:spcPct val="90000"/>
              </a:lnSpc>
              <a:spcBef>
                <a:spcPct val="70000"/>
              </a:spcBef>
              <a:buClr>
                <a:schemeClr val="hlink"/>
              </a:buClr>
              <a:buSzPct val="90000"/>
              <a:buFontTx/>
              <a:buChar char="•"/>
            </a:pPr>
            <a:r>
              <a:rPr lang="en-US" sz="2000" b="0" dirty="0" smtClean="0"/>
              <a:t>IPsec</a:t>
            </a:r>
          </a:p>
          <a:p>
            <a:pPr marL="174625" indent="-174625" algn="l">
              <a:lnSpc>
                <a:spcPct val="90000"/>
              </a:lnSpc>
              <a:spcBef>
                <a:spcPct val="70000"/>
              </a:spcBef>
              <a:buClr>
                <a:schemeClr val="hlink"/>
              </a:buClr>
              <a:buSzPct val="90000"/>
              <a:buFontTx/>
              <a:buChar char="•"/>
            </a:pPr>
            <a:r>
              <a:rPr lang="en-US" sz="2000" b="0" dirty="0" smtClean="0"/>
              <a:t>NAP with IPsec enforcement</a:t>
            </a:r>
          </a:p>
          <a:p>
            <a:pPr marL="174625" indent="-174625">
              <a:lnSpc>
                <a:spcPct val="90000"/>
              </a:lnSpc>
              <a:spcBef>
                <a:spcPct val="70000"/>
              </a:spcBef>
              <a:buClr>
                <a:schemeClr val="hlink"/>
              </a:buClr>
              <a:buSzPct val="90000"/>
              <a:buFontTx/>
              <a:buChar char="•"/>
            </a:pPr>
            <a:r>
              <a:rPr lang="en-US" sz="2000" b="0" dirty="0" smtClean="0"/>
              <a:t>Encrypting File System</a:t>
            </a:r>
          </a:p>
          <a:p>
            <a:pPr marL="174625" indent="-174625">
              <a:lnSpc>
                <a:spcPct val="90000"/>
              </a:lnSpc>
              <a:spcBef>
                <a:spcPct val="70000"/>
              </a:spcBef>
              <a:buClr>
                <a:schemeClr val="hlink"/>
              </a:buClr>
              <a:buSzPct val="90000"/>
              <a:buFontTx/>
              <a:buChar char="•"/>
            </a:pPr>
            <a:r>
              <a:rPr lang="en-US" sz="2000" b="0" dirty="0" err="1" smtClean="0"/>
              <a:t>BitLocker</a:t>
            </a:r>
            <a:endParaRPr lang="en-US" sz="2000" b="0" dirty="0" smtClean="0"/>
          </a:p>
          <a:p>
            <a:pPr marL="174625" indent="-174625">
              <a:lnSpc>
                <a:spcPct val="90000"/>
              </a:lnSpc>
              <a:spcBef>
                <a:spcPct val="70000"/>
              </a:spcBef>
              <a:buClr>
                <a:schemeClr val="hlink"/>
              </a:buClr>
              <a:buSzPct val="90000"/>
              <a:buFontTx/>
              <a:buChar char="•"/>
            </a:pPr>
            <a:r>
              <a:rPr lang="en-US" sz="2000" b="0" dirty="0" err="1" smtClean="0"/>
              <a:t>DirectAccess</a:t>
            </a:r>
            <a:endParaRPr lang="en-US" sz="2000" b="0" dirty="0" smtClean="0"/>
          </a:p>
          <a:p>
            <a:pPr marL="174625" indent="-174625">
              <a:lnSpc>
                <a:spcPct val="90000"/>
              </a:lnSpc>
              <a:spcBef>
                <a:spcPct val="70000"/>
              </a:spcBef>
              <a:buClr>
                <a:schemeClr val="hlink"/>
              </a:buClr>
              <a:buSzPct val="90000"/>
              <a:buFontTx/>
              <a:buChar char="•"/>
            </a:pPr>
            <a:r>
              <a:rPr lang="en-US" sz="2000" b="0" dirty="0" smtClean="0"/>
              <a:t>IKEv2, L2TP/</a:t>
            </a:r>
            <a:r>
              <a:rPr lang="en-US" sz="2000" b="0" dirty="0" err="1" smtClean="0"/>
              <a:t>Ipsec</a:t>
            </a:r>
            <a:r>
              <a:rPr lang="en-US" sz="2000" b="0" dirty="0" smtClean="0"/>
              <a:t>, and SSTP VPNs</a:t>
            </a:r>
          </a:p>
          <a:p>
            <a:pPr marL="174625" indent="-174625">
              <a:lnSpc>
                <a:spcPct val="90000"/>
              </a:lnSpc>
              <a:spcBef>
                <a:spcPct val="70000"/>
              </a:spcBef>
              <a:buClr>
                <a:schemeClr val="hlink"/>
              </a:buClr>
              <a:buSzPct val="90000"/>
              <a:buFontTx/>
              <a:buChar char="•"/>
            </a:pPr>
            <a:r>
              <a:rPr lang="en-US" sz="2000" b="0" dirty="0" smtClean="0"/>
              <a:t>Smart Cards</a:t>
            </a:r>
          </a:p>
        </p:txBody>
      </p:sp>
    </p:spTree>
    <p:extLst>
      <p:ext uri="{BB962C8B-B14F-4D97-AF65-F5344CB8AC3E}">
        <p14:creationId xmlns:p14="http://schemas.microsoft.com/office/powerpoint/2010/main" val="40230514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4"/>
          <p:cNvSpPr>
            <a:spLocks noGrp="1" noChangeArrowheads="1"/>
          </p:cNvSpPr>
          <p:nvPr>
            <p:ph type="title"/>
          </p:nvPr>
        </p:nvSpPr>
        <p:spPr/>
        <p:txBody>
          <a:bodyPr/>
          <a:lstStyle/>
          <a:p>
            <a:r>
              <a:rPr lang="en-US" dirty="0" smtClean="0"/>
              <a:t>Lab: Configuring Certificate Services</a:t>
            </a:r>
          </a:p>
        </p:txBody>
      </p:sp>
      <p:sp>
        <p:nvSpPr>
          <p:cNvPr id="12291" name="Rectangle 65"/>
          <p:cNvSpPr>
            <a:spLocks noGrp="1" noChangeArrowheads="1"/>
          </p:cNvSpPr>
          <p:nvPr>
            <p:ph type="body" idx="1"/>
          </p:nvPr>
        </p:nvSpPr>
        <p:spPr>
          <a:xfrm>
            <a:off x="458788" y="787468"/>
            <a:ext cx="7751762" cy="4386262"/>
          </a:xfrm>
        </p:spPr>
        <p:txBody>
          <a:bodyPr/>
          <a:lstStyle/>
          <a:p>
            <a:r>
              <a:rPr lang="en-US" dirty="0" smtClean="0"/>
              <a:t>Exercise 1: Certificate Services Deployment Planning</a:t>
            </a:r>
          </a:p>
          <a:p>
            <a:r>
              <a:rPr lang="en-US" dirty="0" smtClean="0"/>
              <a:t>Exercise 2: Stand-Alone Root and Enterprise Subordinate CA</a:t>
            </a:r>
          </a:p>
          <a:p>
            <a:r>
              <a:rPr lang="en-US" dirty="0" smtClean="0"/>
              <a:t>Exercise 3: Key Archiving and Recovery</a:t>
            </a:r>
          </a:p>
          <a:p>
            <a:r>
              <a:rPr lang="en-US" dirty="0" smtClean="0"/>
              <a:t>Exercise 4: Online Certificate Status Protocol Array</a:t>
            </a:r>
          </a:p>
        </p:txBody>
      </p:sp>
      <p:sp>
        <p:nvSpPr>
          <p:cNvPr id="12292" name="Rectangle 29"/>
          <p:cNvSpPr>
            <a:spLocks noChangeArrowheads="1"/>
          </p:cNvSpPr>
          <p:nvPr/>
        </p:nvSpPr>
        <p:spPr bwMode="auto">
          <a:xfrm>
            <a:off x="479425" y="2825780"/>
            <a:ext cx="4503738" cy="401638"/>
          </a:xfrm>
          <a:prstGeom prst="rect">
            <a:avLst/>
          </a:prstGeom>
          <a:noFill/>
          <a:ln w="9525">
            <a:noFill/>
            <a:miter lim="800000"/>
            <a:headEnd/>
            <a:tailEnd/>
          </a:ln>
        </p:spPr>
        <p:txBody>
          <a:bodyPr lIns="0" tIns="0" rIns="0" bIns="0" anchor="b"/>
          <a:lstStyle/>
          <a:p>
            <a:pPr>
              <a:lnSpc>
                <a:spcPct val="90000"/>
              </a:lnSpc>
              <a:spcBef>
                <a:spcPct val="70000"/>
              </a:spcBef>
              <a:buClr>
                <a:schemeClr val="hlink"/>
              </a:buClr>
              <a:buSzPct val="90000"/>
              <a:tabLst>
                <a:tab pos="2176463" algn="l"/>
              </a:tabLst>
            </a:pPr>
            <a:r>
              <a:rPr lang="en-US" sz="1900" b="0" dirty="0"/>
              <a:t>Logon </a:t>
            </a:r>
            <a:r>
              <a:rPr lang="en-US" sz="1900" b="0" dirty="0" smtClean="0"/>
              <a:t>information</a:t>
            </a:r>
            <a:endParaRPr lang="en-US" sz="1900" b="0" dirty="0"/>
          </a:p>
        </p:txBody>
      </p:sp>
      <p:graphicFrame>
        <p:nvGraphicFramePr>
          <p:cNvPr id="776322" name="Group 130"/>
          <p:cNvGraphicFramePr>
            <a:graphicFrameLocks noGrp="1"/>
          </p:cNvGraphicFramePr>
          <p:nvPr>
            <p:extLst>
              <p:ext uri="{D42A27DB-BD31-4B8C-83A1-F6EECF244321}">
                <p14:modId xmlns:p14="http://schemas.microsoft.com/office/powerpoint/2010/main" val="2442437526"/>
              </p:ext>
            </p:extLst>
          </p:nvPr>
        </p:nvGraphicFramePr>
        <p:xfrm>
          <a:off x="458788" y="3419229"/>
          <a:ext cx="7523678" cy="2589156"/>
        </p:xfrm>
        <a:graphic>
          <a:graphicData uri="http://schemas.openxmlformats.org/drawingml/2006/table">
            <a:tbl>
              <a:tblPr>
                <a:tableStyleId>{284E427A-3D55-4303-BF80-6455036E1DE7}</a:tableStyleId>
              </a:tblPr>
              <a:tblGrid>
                <a:gridCol w="3761839"/>
                <a:gridCol w="3761839"/>
              </a:tblGrid>
              <a:tr h="164427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b="0" i="0" u="none" strike="noStrike" cap="none" normalizeH="0" baseline="0" dirty="0" smtClean="0">
                          <a:ln>
                            <a:noFill/>
                          </a:ln>
                          <a:solidFill>
                            <a:schemeClr val="dk1"/>
                          </a:solidFill>
                          <a:effectLst/>
                          <a:latin typeface="+mn-lt"/>
                        </a:rPr>
                        <a:t>6433A-NYC-DC1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6433A-NYC-CA1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6433A-NYC-SVR1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6433A-NYC-CL1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14771">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User name</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2000" u="none" strike="noStrike" cap="none" normalizeH="0" baseline="0" smtClean="0">
                          <a:ln>
                            <a:noFill/>
                          </a:ln>
                          <a:effectLst/>
                        </a:rPr>
                        <a:t>Contoso\Administrator</a:t>
                      </a:r>
                      <a:endParaRPr kumimoji="0" lang="en-US" sz="2000" b="0" i="0" u="none" strike="noStrike" cap="none" normalizeH="0" baseline="0" smtClean="0">
                        <a:ln>
                          <a:noFill/>
                        </a:ln>
                        <a:solidFill>
                          <a:srgbClr val="3E8CC6"/>
                        </a:solidFill>
                        <a:effectLst/>
                        <a:latin typeface="Verdana" pitchFamily="34" charset="0"/>
                      </a:endParaRPr>
                    </a:p>
                  </a:txBody>
                  <a:tcPr marT="91440" marB="91440" anchor="ctr" horzOverflow="overflow"/>
                </a:tc>
              </a:tr>
              <a:tr h="44242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Password</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
        <p:nvSpPr>
          <p:cNvPr id="12294" name="Rectangle 131"/>
          <p:cNvSpPr>
            <a:spLocks noChangeArrowheads="1"/>
          </p:cNvSpPr>
          <p:nvPr/>
        </p:nvSpPr>
        <p:spPr bwMode="auto">
          <a:xfrm>
            <a:off x="458788" y="6132513"/>
            <a:ext cx="4033837" cy="336550"/>
          </a:xfrm>
          <a:prstGeom prst="rect">
            <a:avLst/>
          </a:prstGeom>
          <a:noFill/>
          <a:ln w="9525" algn="ctr">
            <a:noFill/>
            <a:miter lim="800000"/>
            <a:headEnd/>
            <a:tailEnd/>
          </a:ln>
        </p:spPr>
        <p:txBody>
          <a:bodyPr>
            <a:spAutoFit/>
          </a:bodyPr>
          <a:lstStyle/>
          <a:p>
            <a:pPr eaLnBrk="0" hangingPunct="0"/>
            <a:r>
              <a:rPr lang="en-US" sz="1600" dirty="0"/>
              <a:t>Estimated time: </a:t>
            </a:r>
            <a:r>
              <a:rPr lang="en-US" altLang="ko-KR" sz="1600" dirty="0" smtClean="0">
                <a:ea typeface="굴림" pitchFamily="34" charset="-127"/>
              </a:rPr>
              <a:t>60</a:t>
            </a:r>
            <a:r>
              <a:rPr lang="en-US" sz="1600" dirty="0" smtClean="0"/>
              <a:t> </a:t>
            </a:r>
            <a:r>
              <a:rPr lang="en-US" sz="1600" dirty="0"/>
              <a:t>minutes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6"/>
          <p:cNvSpPr>
            <a:spLocks noGrp="1" noChangeArrowheads="1"/>
          </p:cNvSpPr>
          <p:nvPr>
            <p:ph type="title"/>
          </p:nvPr>
        </p:nvSpPr>
        <p:spPr/>
        <p:txBody>
          <a:bodyPr/>
          <a:lstStyle/>
          <a:p>
            <a:r>
              <a:rPr lang="en-US" dirty="0" smtClean="0"/>
              <a:t>Lab Scenario</a:t>
            </a:r>
          </a:p>
        </p:txBody>
      </p:sp>
      <p:sp>
        <p:nvSpPr>
          <p:cNvPr id="13315" name="Rectangle 27"/>
          <p:cNvSpPr>
            <a:spLocks noGrp="1" noChangeArrowheads="1"/>
          </p:cNvSpPr>
          <p:nvPr>
            <p:ph type="body" idx="1"/>
          </p:nvPr>
        </p:nvSpPr>
        <p:spPr/>
        <p:txBody>
          <a:bodyPr/>
          <a:lstStyle/>
          <a:p>
            <a:pPr marL="0" indent="0">
              <a:buNone/>
            </a:pPr>
            <a:r>
              <a:rPr lang="en-US" dirty="0" smtClean="0"/>
              <a:t>Contoso has a head office site located in Melbourne, Australia and state branch offices located in Sydney, Perth, Adelaide, and Hobart. </a:t>
            </a:r>
          </a:p>
          <a:p>
            <a:pPr marL="0" indent="0">
              <a:buNone/>
            </a:pPr>
            <a:r>
              <a:rPr lang="en-US" dirty="0" smtClean="0"/>
              <a:t>Contoso requires the deployment of two certificate servers. One certificate server will be placed on the perimeter network and will be used to issue certificates to partners and third parties. The second certificate server will be deployed on the internal network and will be the primary point for the distribution of organizational certificates. You will configure this CA to support key archiving and recovery. You will also configure this CA to support an OCSP array.</a:t>
            </a:r>
            <a:endParaRPr lang="en-US" dirty="0"/>
          </a:p>
          <a:p>
            <a:pPr marL="0" indent="0">
              <a:buNone/>
            </a:pPr>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Module Review and Takeaways</a:t>
            </a:r>
          </a:p>
        </p:txBody>
      </p:sp>
      <p:sp>
        <p:nvSpPr>
          <p:cNvPr id="17411" name="Rectangle 3"/>
          <p:cNvSpPr>
            <a:spLocks noGrp="1" noChangeArrowheads="1"/>
          </p:cNvSpPr>
          <p:nvPr>
            <p:ph type="body" idx="1"/>
          </p:nvPr>
        </p:nvSpPr>
        <p:spPr/>
        <p:txBody>
          <a:bodyPr/>
          <a:lstStyle/>
          <a:p>
            <a:r>
              <a:rPr lang="en-US" dirty="0" smtClean="0">
                <a:solidFill>
                  <a:schemeClr val="hlink"/>
                </a:solidFill>
              </a:rPr>
              <a:t>Review Questions</a:t>
            </a:r>
          </a:p>
          <a:p>
            <a:r>
              <a:rPr lang="en-US" dirty="0" smtClean="0">
                <a:solidFill>
                  <a:schemeClr val="hlink"/>
                </a:solidFill>
              </a:rPr>
              <a:t>What is new in Windows Server 2008 R2</a:t>
            </a:r>
          </a:p>
          <a:p>
            <a:endParaRPr lang="en-US" dirty="0" smtClean="0">
              <a:solidFill>
                <a:schemeClr val="hlink"/>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108770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Server 2008 R2 AD CS Features</a:t>
            </a:r>
            <a:endParaRPr lang="en-GB" dirty="0"/>
          </a:p>
        </p:txBody>
      </p:sp>
      <p:sp>
        <p:nvSpPr>
          <p:cNvPr id="8"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marL="285750" indent="-285750" eaLnBrk="0" hangingPunct="0">
              <a:lnSpc>
                <a:spcPct val="90000"/>
              </a:lnSpc>
              <a:spcBef>
                <a:spcPct val="40000"/>
              </a:spcBef>
              <a:buClr>
                <a:srgbClr val="8DACD0"/>
              </a:buClr>
              <a:buSzPct val="70000"/>
              <a:buFont typeface="Arial" pitchFamily="34" charset="0"/>
              <a:buChar char="•"/>
            </a:pPr>
            <a:endParaRPr lang="en-GB" dirty="0">
              <a:ea typeface="PMingLiU" pitchFamily="18" charset="-120"/>
            </a:endParaRPr>
          </a:p>
        </p:txBody>
      </p:sp>
      <p:sp>
        <p:nvSpPr>
          <p:cNvPr id="11"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smtClean="0">
                <a:cs typeface="Arial" charset="0"/>
              </a:rPr>
              <a:t>The following technologies have been introduced to AD CS in Windows Server 2008 and 2008 R2</a:t>
            </a:r>
            <a:endParaRPr lang="en-US" dirty="0">
              <a:cs typeface="Arial" charset="0"/>
            </a:endParaRPr>
          </a:p>
        </p:txBody>
      </p:sp>
      <p:sp>
        <p:nvSpPr>
          <p:cNvPr id="24" name="AutoShape 6"/>
          <p:cNvSpPr>
            <a:spLocks noChangeArrowheads="1"/>
          </p:cNvSpPr>
          <p:nvPr/>
        </p:nvSpPr>
        <p:spPr bwMode="auto">
          <a:xfrm>
            <a:off x="504539" y="2200823"/>
            <a:ext cx="7891463" cy="3388281"/>
          </a:xfrm>
          <a:prstGeom prst="roundRect">
            <a:avLst>
              <a:gd name="adj" fmla="val 4167"/>
            </a:avLst>
          </a:prstGeom>
          <a:solidFill>
            <a:srgbClr val="F2E7CE"/>
          </a:solidFill>
          <a:ln w="9525" algn="ctr">
            <a:solidFill>
              <a:srgbClr val="333333"/>
            </a:solidFill>
            <a:round/>
            <a:headEnd/>
            <a:tailEnd/>
          </a:ln>
        </p:spPr>
        <p:txBody>
          <a:bodyPr wrap="square" anchor="ctr">
            <a:spAutoFit/>
          </a:bodyPr>
          <a:lstStyle/>
          <a:p>
            <a:pPr marL="174625" indent="-174625" algn="l">
              <a:lnSpc>
                <a:spcPct val="90000"/>
              </a:lnSpc>
              <a:spcBef>
                <a:spcPct val="70000"/>
              </a:spcBef>
              <a:buClr>
                <a:schemeClr val="hlink"/>
              </a:buClr>
              <a:buSzPct val="90000"/>
              <a:buFontTx/>
              <a:buChar char="•"/>
            </a:pPr>
            <a:r>
              <a:rPr lang="en-US" sz="2000" b="0" dirty="0" smtClean="0"/>
              <a:t>Cryptography Next Generation</a:t>
            </a:r>
          </a:p>
          <a:p>
            <a:pPr marL="174625" indent="-174625" algn="l">
              <a:lnSpc>
                <a:spcPct val="90000"/>
              </a:lnSpc>
              <a:spcBef>
                <a:spcPct val="70000"/>
              </a:spcBef>
              <a:buClr>
                <a:schemeClr val="hlink"/>
              </a:buClr>
              <a:buSzPct val="90000"/>
              <a:buFontTx/>
              <a:buChar char="•"/>
            </a:pPr>
            <a:r>
              <a:rPr lang="en-US" sz="2000" b="0" dirty="0" smtClean="0"/>
              <a:t>Online Certificate Status Protocol Support</a:t>
            </a:r>
          </a:p>
          <a:p>
            <a:pPr marL="174625" indent="-174625" algn="l">
              <a:lnSpc>
                <a:spcPct val="90000"/>
              </a:lnSpc>
              <a:spcBef>
                <a:spcPct val="70000"/>
              </a:spcBef>
              <a:buClr>
                <a:schemeClr val="hlink"/>
              </a:buClr>
              <a:buSzPct val="90000"/>
              <a:buFontTx/>
              <a:buChar char="•"/>
            </a:pPr>
            <a:r>
              <a:rPr lang="en-US" sz="2000" b="0" dirty="0" smtClean="0"/>
              <a:t>Network Device Enrollment Services</a:t>
            </a:r>
          </a:p>
          <a:p>
            <a:pPr marL="174625" indent="-174625" algn="l">
              <a:lnSpc>
                <a:spcPct val="90000"/>
              </a:lnSpc>
              <a:spcBef>
                <a:spcPct val="70000"/>
              </a:spcBef>
              <a:buClr>
                <a:schemeClr val="hlink"/>
              </a:buClr>
              <a:buSzPct val="90000"/>
              <a:buFontTx/>
              <a:buChar char="•"/>
            </a:pPr>
            <a:r>
              <a:rPr lang="en-US" sz="2000" b="0" dirty="0" smtClean="0"/>
              <a:t>Restricted Enrollment Agent</a:t>
            </a:r>
            <a:endParaRPr lang="en-US" sz="2000" b="0" dirty="0"/>
          </a:p>
          <a:p>
            <a:pPr marL="174625" indent="-174625" algn="l">
              <a:lnSpc>
                <a:spcPct val="90000"/>
              </a:lnSpc>
              <a:spcBef>
                <a:spcPct val="70000"/>
              </a:spcBef>
              <a:buClr>
                <a:schemeClr val="hlink"/>
              </a:buClr>
              <a:buSzPct val="90000"/>
              <a:buFontTx/>
              <a:buChar char="•"/>
            </a:pPr>
            <a:r>
              <a:rPr lang="en-US" sz="2000" b="0" dirty="0" smtClean="0"/>
              <a:t>Certificate Enrollment Web Service</a:t>
            </a:r>
          </a:p>
          <a:p>
            <a:pPr marL="174625" indent="-174625" algn="l">
              <a:lnSpc>
                <a:spcPct val="90000"/>
              </a:lnSpc>
              <a:spcBef>
                <a:spcPct val="70000"/>
              </a:spcBef>
              <a:buClr>
                <a:schemeClr val="hlink"/>
              </a:buClr>
              <a:buSzPct val="90000"/>
              <a:buFontTx/>
              <a:buChar char="•"/>
            </a:pPr>
            <a:r>
              <a:rPr lang="en-US" sz="2000" b="0" dirty="0" smtClean="0"/>
              <a:t>Certificate Enrollment Policy Web Service</a:t>
            </a:r>
          </a:p>
          <a:p>
            <a:pPr marL="174625" indent="-174625" algn="l">
              <a:lnSpc>
                <a:spcPct val="90000"/>
              </a:lnSpc>
              <a:spcBef>
                <a:spcPct val="70000"/>
              </a:spcBef>
              <a:buClr>
                <a:schemeClr val="hlink"/>
              </a:buClr>
              <a:buSzPct val="90000"/>
              <a:buFontTx/>
              <a:buChar char="•"/>
            </a:pPr>
            <a:r>
              <a:rPr lang="en-US" sz="2000" b="0" dirty="0" smtClean="0"/>
              <a:t>Support for certificate enrollment across forests.</a:t>
            </a:r>
            <a:endParaRPr lang="en-US" sz="2000" b="0" dirty="0"/>
          </a:p>
        </p:txBody>
      </p:sp>
    </p:spTree>
    <p:extLst>
      <p:ext uri="{BB962C8B-B14F-4D97-AF65-F5344CB8AC3E}">
        <p14:creationId xmlns:p14="http://schemas.microsoft.com/office/powerpoint/2010/main" val="1646991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889987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a:t>
            </a:r>
            <a:r>
              <a:rPr lang="en-GB" dirty="0" smtClean="0"/>
              <a:t>Certificate Authority Hierarchies</a:t>
            </a:r>
            <a:endParaRPr lang="en-GB" dirty="0"/>
          </a:p>
        </p:txBody>
      </p:sp>
      <p:pic>
        <p:nvPicPr>
          <p:cNvPr id="6" name="Picture 9" descr="C:\Users\tfrink.NORTHAMERICA\Pictures\MSL Approved graphics from Vendor Resource Toolkit\Graphics\Collection_Gro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C:\Users\tfrink.NORTHAMERICA\Pictures\MSL Approved graphics from Vendor Resource Toolkit\Graphics\ChatBub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smtClean="0">
                <a:latin typeface="Arial" pitchFamily="34" charset="0"/>
              </a:rPr>
              <a:t>Consider the questions and then discuss your answer with the class </a:t>
            </a:r>
            <a:endParaRPr lang="en-US" sz="2000">
              <a:latin typeface="Arial" pitchFamily="34" charset="0"/>
            </a:endParaRPr>
          </a:p>
        </p:txBody>
      </p:sp>
    </p:spTree>
    <p:extLst>
      <p:ext uri="{BB962C8B-B14F-4D97-AF65-F5344CB8AC3E}">
        <p14:creationId xmlns:p14="http://schemas.microsoft.com/office/powerpoint/2010/main" val="6975160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Enterprise and Stand-alone Certification Authority</a:t>
            </a:r>
            <a:endParaRPr lang="en-GB" dirty="0"/>
          </a:p>
        </p:txBody>
      </p:sp>
      <p:sp>
        <p:nvSpPr>
          <p:cNvPr id="4" name="AutoShape 3"/>
          <p:cNvSpPr>
            <a:spLocks noChangeArrowheads="1"/>
          </p:cNvSpPr>
          <p:nvPr/>
        </p:nvSpPr>
        <p:spPr bwMode="auto">
          <a:xfrm>
            <a:off x="360363" y="3660377"/>
            <a:ext cx="8383587" cy="2399223"/>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dirty="0" smtClean="0"/>
              <a:t>Stand Alone Certification Authority</a:t>
            </a:r>
            <a:r>
              <a:rPr lang="en-US" b="1" dirty="0" smtClean="0"/>
              <a:t>:</a:t>
            </a:r>
            <a:endParaRPr lang="en-US" b="1" dirty="0"/>
          </a:p>
          <a:p>
            <a:pPr>
              <a:lnSpc>
                <a:spcPct val="100000"/>
              </a:lnSpc>
              <a:spcBef>
                <a:spcPct val="0"/>
              </a:spcBef>
              <a:spcAft>
                <a:spcPct val="60000"/>
              </a:spcAft>
              <a:buClrTx/>
            </a:pPr>
            <a:endParaRPr lang="en-US" b="1" dirty="0"/>
          </a:p>
        </p:txBody>
      </p:sp>
      <p:sp>
        <p:nvSpPr>
          <p:cNvPr id="5" name="Rounded Rectangle 844806"/>
          <p:cNvSpPr>
            <a:spLocks noChangeArrowheads="1"/>
          </p:cNvSpPr>
          <p:nvPr/>
        </p:nvSpPr>
        <p:spPr bwMode="auto">
          <a:xfrm>
            <a:off x="614363" y="2106951"/>
            <a:ext cx="7877175" cy="722312"/>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742950" lvl="1" indent="-285750">
              <a:buFontTx/>
              <a:buChar char="•"/>
            </a:pPr>
            <a:r>
              <a:rPr lang="en-US" b="1"/>
              <a:t>KMS</a:t>
            </a:r>
          </a:p>
          <a:p>
            <a:pPr marL="228600" indent="-228600">
              <a:buFontTx/>
              <a:buChar char="•"/>
            </a:pPr>
            <a:r>
              <a:rPr lang="en-US" b="1"/>
              <a:t>MAK</a:t>
            </a:r>
            <a:endParaRPr lang="en-US" altLang="ja-JP" b="1">
              <a:ea typeface="MS PGothic" pitchFamily="34" charset="-128"/>
              <a:cs typeface="Arial" pitchFamily="34" charset="0"/>
            </a:endParaRPr>
          </a:p>
        </p:txBody>
      </p:sp>
      <p:sp>
        <p:nvSpPr>
          <p:cNvPr id="7" name="AutoShape 3"/>
          <p:cNvSpPr>
            <a:spLocks noChangeArrowheads="1"/>
          </p:cNvSpPr>
          <p:nvPr/>
        </p:nvSpPr>
        <p:spPr bwMode="auto">
          <a:xfrm>
            <a:off x="379413" y="1009934"/>
            <a:ext cx="8383587" cy="2511479"/>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dirty="0" smtClean="0"/>
              <a:t>Enterprise Certification Authority</a:t>
            </a:r>
            <a:r>
              <a:rPr lang="en-US" b="1" dirty="0" smtClean="0"/>
              <a:t>:</a:t>
            </a:r>
            <a:endParaRPr lang="en-US" b="1" dirty="0"/>
          </a:p>
        </p:txBody>
      </p:sp>
      <p:sp>
        <p:nvSpPr>
          <p:cNvPr id="9" name="AutoShape 6"/>
          <p:cNvSpPr>
            <a:spLocks noChangeArrowheads="1"/>
          </p:cNvSpPr>
          <p:nvPr/>
        </p:nvSpPr>
        <p:spPr bwMode="auto">
          <a:xfrm>
            <a:off x="600075" y="1438846"/>
            <a:ext cx="7891463" cy="1882378"/>
          </a:xfrm>
          <a:prstGeom prst="roundRect">
            <a:avLst>
              <a:gd name="adj" fmla="val 4167"/>
            </a:avLst>
          </a:prstGeom>
          <a:solidFill>
            <a:srgbClr val="F2E7CE"/>
          </a:solidFill>
          <a:ln w="9525" algn="ctr">
            <a:solidFill>
              <a:srgbClr val="333333"/>
            </a:solidFill>
            <a:round/>
            <a:headEnd/>
            <a:tailEnd/>
          </a:ln>
        </p:spPr>
        <p:txBody>
          <a:bodyPr wrap="square" anchor="ctr">
            <a:spAutoFit/>
          </a:bodyPr>
          <a:lstStyle/>
          <a:p>
            <a:pPr marL="174625" indent="-174625" algn="l">
              <a:lnSpc>
                <a:spcPct val="90000"/>
              </a:lnSpc>
              <a:spcBef>
                <a:spcPct val="70000"/>
              </a:spcBef>
              <a:buClr>
                <a:schemeClr val="hlink"/>
              </a:buClr>
              <a:buSzPct val="90000"/>
              <a:buFontTx/>
              <a:buChar char="•"/>
            </a:pPr>
            <a:r>
              <a:rPr lang="en-US" sz="2000" b="0" dirty="0" smtClean="0"/>
              <a:t>Integrates directly into Active Directory</a:t>
            </a:r>
          </a:p>
          <a:p>
            <a:pPr marL="174625" indent="-174625" algn="l">
              <a:lnSpc>
                <a:spcPct val="90000"/>
              </a:lnSpc>
              <a:spcBef>
                <a:spcPct val="70000"/>
              </a:spcBef>
              <a:buClr>
                <a:schemeClr val="hlink"/>
              </a:buClr>
              <a:buSzPct val="90000"/>
              <a:buFontTx/>
              <a:buChar char="•"/>
            </a:pPr>
            <a:r>
              <a:rPr lang="en-US" sz="2000" b="0" dirty="0" smtClean="0"/>
              <a:t>Enterprise Root CA must be online all the time</a:t>
            </a:r>
          </a:p>
          <a:p>
            <a:pPr marL="174625" indent="-174625" algn="l">
              <a:lnSpc>
                <a:spcPct val="90000"/>
              </a:lnSpc>
              <a:spcBef>
                <a:spcPct val="70000"/>
              </a:spcBef>
              <a:buClr>
                <a:schemeClr val="hlink"/>
              </a:buClr>
              <a:buSzPct val="90000"/>
              <a:buFontTx/>
              <a:buChar char="•"/>
            </a:pPr>
            <a:r>
              <a:rPr lang="en-US" sz="2000" b="0" dirty="0" smtClean="0"/>
              <a:t>Enterprise subordinate CA often used to issue certificates</a:t>
            </a:r>
          </a:p>
          <a:p>
            <a:pPr marL="174625" indent="-174625" algn="l">
              <a:lnSpc>
                <a:spcPct val="90000"/>
              </a:lnSpc>
              <a:spcBef>
                <a:spcPct val="70000"/>
              </a:spcBef>
              <a:buClr>
                <a:schemeClr val="hlink"/>
              </a:buClr>
              <a:buSzPct val="90000"/>
              <a:buFontTx/>
              <a:buChar char="•"/>
            </a:pPr>
            <a:r>
              <a:rPr lang="en-US" sz="2000" b="0" dirty="0" smtClean="0"/>
              <a:t>Most common AD CS deployment in enterprise.</a:t>
            </a:r>
            <a:endParaRPr lang="en-US" sz="2000" b="0" dirty="0"/>
          </a:p>
        </p:txBody>
      </p:sp>
      <p:sp>
        <p:nvSpPr>
          <p:cNvPr id="10" name="AutoShape 6"/>
          <p:cNvSpPr>
            <a:spLocks noChangeArrowheads="1"/>
          </p:cNvSpPr>
          <p:nvPr/>
        </p:nvSpPr>
        <p:spPr bwMode="auto">
          <a:xfrm>
            <a:off x="614363" y="4094985"/>
            <a:ext cx="7235825" cy="1882378"/>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GB" sz="2000" b="0" dirty="0" smtClean="0"/>
              <a:t>Is not directly integrated into Active Directory</a:t>
            </a:r>
          </a:p>
          <a:p>
            <a:pPr marL="174625" indent="-174625">
              <a:lnSpc>
                <a:spcPct val="90000"/>
              </a:lnSpc>
              <a:spcBef>
                <a:spcPct val="70000"/>
              </a:spcBef>
              <a:buClr>
                <a:schemeClr val="hlink"/>
              </a:buClr>
              <a:buSzPct val="90000"/>
              <a:buFontTx/>
              <a:buChar char="•"/>
            </a:pPr>
            <a:r>
              <a:rPr lang="en-GB" sz="2000" b="0" dirty="0" smtClean="0"/>
              <a:t>Cannot be used for auto </a:t>
            </a:r>
            <a:r>
              <a:rPr lang="en-GB" sz="2000" b="0" dirty="0" err="1" smtClean="0"/>
              <a:t>enrollment</a:t>
            </a:r>
            <a:endParaRPr lang="en-GB" sz="2000" b="0" dirty="0"/>
          </a:p>
          <a:p>
            <a:pPr marL="174625" indent="-174625">
              <a:lnSpc>
                <a:spcPct val="90000"/>
              </a:lnSpc>
              <a:spcBef>
                <a:spcPct val="70000"/>
              </a:spcBef>
              <a:buClr>
                <a:schemeClr val="hlink"/>
              </a:buClr>
              <a:buSzPct val="90000"/>
              <a:buFontTx/>
              <a:buChar char="•"/>
            </a:pPr>
            <a:r>
              <a:rPr lang="en-GB" sz="2000" b="0" dirty="0" smtClean="0"/>
              <a:t>Fewer certificate templates</a:t>
            </a:r>
          </a:p>
          <a:p>
            <a:pPr marL="174625" indent="-174625">
              <a:lnSpc>
                <a:spcPct val="90000"/>
              </a:lnSpc>
              <a:spcBef>
                <a:spcPct val="70000"/>
              </a:spcBef>
              <a:buClr>
                <a:schemeClr val="hlink"/>
              </a:buClr>
              <a:buSzPct val="90000"/>
              <a:buFontTx/>
              <a:buChar char="•"/>
            </a:pPr>
            <a:r>
              <a:rPr lang="en-GB" sz="2000" b="0" dirty="0" smtClean="0"/>
              <a:t>Can be the root for an Enterprise CA deployment</a:t>
            </a:r>
            <a:endParaRPr lang="en-GB" sz="2000" b="0" dirty="0"/>
          </a:p>
        </p:txBody>
      </p:sp>
    </p:spTree>
    <p:extLst>
      <p:ext uri="{BB962C8B-B14F-4D97-AF65-F5344CB8AC3E}">
        <p14:creationId xmlns:p14="http://schemas.microsoft.com/office/powerpoint/2010/main" val="3580531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Core_Modul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Template>
  <TotalTime>0</TotalTime>
  <Words>7260</Words>
  <Application>Microsoft Office PowerPoint</Application>
  <PresentationFormat>On-screen Show (4:3)</PresentationFormat>
  <Paragraphs>1130</Paragraphs>
  <Slides>42</Slides>
  <Notes>42</Notes>
  <HiddenSlides>7</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NG_MOC_Core_Module</vt:lpstr>
      <vt:lpstr>PowerPoint Presentation</vt:lpstr>
      <vt:lpstr>Module Overview</vt:lpstr>
      <vt:lpstr>Lesson 1: Enterprise PKI Deployment and Administration</vt:lpstr>
      <vt:lpstr>Certificate Services as an Infrastructure Role</vt:lpstr>
      <vt:lpstr>Notes Page Over-flow Slide. Do Not Print Slide. See Notes pane.</vt:lpstr>
      <vt:lpstr>Windows Server 2008 R2 AD CS Features</vt:lpstr>
      <vt:lpstr>Notes Page Over-flow Slide. Do Not Print Slide. See Notes pane.</vt:lpstr>
      <vt:lpstr>Discussion: Certificate Authority Hierarchies</vt:lpstr>
      <vt:lpstr>Enterprise and Stand-alone Certification Authority</vt:lpstr>
      <vt:lpstr>Offline Root Certification Authority</vt:lpstr>
      <vt:lpstr>Demonstration: Create a Stand-alone CA</vt:lpstr>
      <vt:lpstr>Enterprise Subordinate CA</vt:lpstr>
      <vt:lpstr>Demonstration: Enterprise Subordinate</vt:lpstr>
      <vt:lpstr>Certification Authority Management</vt:lpstr>
      <vt:lpstr>Planning CA Deployment</vt:lpstr>
      <vt:lpstr>Lesson 2: Managing Certificate Templates</vt:lpstr>
      <vt:lpstr>Introduction to Certificate Templates</vt:lpstr>
      <vt:lpstr>Certificate Template Properties</vt:lpstr>
      <vt:lpstr>PowerPoint Presentation</vt:lpstr>
      <vt:lpstr>Notes Page Over-flow Slide. Do Not Print Slide. See Notes pane.</vt:lpstr>
      <vt:lpstr>Certificate Template Types</vt:lpstr>
      <vt:lpstr>Certificate Template Permissions</vt:lpstr>
      <vt:lpstr>Built-in Certificate Templates</vt:lpstr>
      <vt:lpstr>PowerPoint Presentation</vt:lpstr>
      <vt:lpstr>Create New and Update Existing Templates</vt:lpstr>
      <vt:lpstr>Demonstration: Creating a New Template</vt:lpstr>
      <vt:lpstr>Key Archiving and Recovery</vt:lpstr>
      <vt:lpstr>Demonstration: Enable Key Archiving</vt:lpstr>
      <vt:lpstr>Notes Page Over-flow Slide. Do Not Print Slide. See Notes pane.</vt:lpstr>
      <vt:lpstr>When to Modify Certificate Templates</vt:lpstr>
      <vt:lpstr>Lesson 3: Planning Certificate Enrollment and Revocation</vt:lpstr>
      <vt:lpstr>Enrollment Options</vt:lpstr>
      <vt:lpstr>Autoenrollment and Renewal</vt:lpstr>
      <vt:lpstr>Certificate Revocation</vt:lpstr>
      <vt:lpstr>Notes Page Over-flow Slide. Do Not Print Slide. See Notes pane.</vt:lpstr>
      <vt:lpstr>Planning for CRL Distribution Points</vt:lpstr>
      <vt:lpstr>Online Certificate Status Protocol Arrays</vt:lpstr>
      <vt:lpstr>Revocation Configuration</vt:lpstr>
      <vt:lpstr>Discussion: Certificate Services Deployment</vt:lpstr>
      <vt:lpstr>Lab: Configuring Certificate Services</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2011-02-01T15:50:51Z</dcterms:created>
  <dcterms:modified xsi:type="dcterms:W3CDTF">2011-08-23T06:12:51Z</dcterms:modified>
</cp:coreProperties>
</file>